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10287000" cx="18288000"/>
  <p:notesSz cx="6858000" cy="9144000"/>
  <p:embeddedFontLst>
    <p:embeddedFont>
      <p:font typeface="Poppins"/>
      <p:bold r:id="rId50"/>
      <p:boldItalic r:id="rId51"/>
    </p:embeddedFont>
    <p:embeddedFont>
      <p:font typeface="Promp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6" roundtripDataSignature="AMtx7mhftsOaZKUXxGr3uLq946/QEUad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085F76-BF8B-4B46-BC23-AF510555842F}">
  <a:tblStyle styleId="{F9085F76-BF8B-4B46-BC23-AF510555842F}" styleName="Table_0">
    <a:wholeTbl>
      <a:tcTxStyle b="off" i="off">
        <a:font>
          <a:latin typeface="Calibri"/>
          <a:ea typeface="Calibri"/>
          <a:cs typeface="Calibri"/>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40000"/>
            </a:schemeClr>
          </a:solidFill>
        </a:fill>
      </a:tcStyle>
    </a:band1H>
    <a:band2H>
      <a:tcTxStyle/>
    </a:band2H>
    <a:band1V>
      <a:tcTxStyle/>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fill>
          <a:solidFill>
            <a:schemeClr val="accent3">
              <a:alpha val="40000"/>
            </a:schemeClr>
          </a:solidFill>
        </a:fill>
      </a:tcStyle>
    </a:band1V>
    <a:band2V>
      <a:tcTxStyle/>
    </a:band2V>
    <a:la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bri"/>
          <a:ea typeface="Calibri"/>
          <a:cs typeface="Calibri"/>
        </a:font>
        <a:schemeClr val="lt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boldItalic.fntdata"/><Relationship Id="rId50" Type="http://schemas.openxmlformats.org/officeDocument/2006/relationships/font" Target="fonts/Poppins-bold.fntdata"/><Relationship Id="rId53" Type="http://schemas.openxmlformats.org/officeDocument/2006/relationships/font" Target="fonts/Prompt-bold.fntdata"/><Relationship Id="rId52" Type="http://schemas.openxmlformats.org/officeDocument/2006/relationships/font" Target="fonts/Prompt-regular.fntdata"/><Relationship Id="rId11" Type="http://schemas.openxmlformats.org/officeDocument/2006/relationships/slide" Target="slides/slide5.xml"/><Relationship Id="rId55" Type="http://schemas.openxmlformats.org/officeDocument/2006/relationships/font" Target="fonts/Prompt-boldItalic.fntdata"/><Relationship Id="rId10" Type="http://schemas.openxmlformats.org/officeDocument/2006/relationships/slide" Target="slides/slide4.xml"/><Relationship Id="rId54" Type="http://schemas.openxmlformats.org/officeDocument/2006/relationships/font" Target="fonts/Prompt-italic.fntdata"/><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3"/>
          <p:cNvSpPr/>
          <p:nvPr>
            <p:ph idx="2" type="pic"/>
          </p:nvPr>
        </p:nvSpPr>
        <p:spPr>
          <a:xfrm>
            <a:off x="1792288" y="612775"/>
            <a:ext cx="5486400" cy="4114800"/>
          </a:xfrm>
          <a:prstGeom prst="rect">
            <a:avLst/>
          </a:prstGeom>
          <a:noFill/>
          <a:ln>
            <a:noFill/>
          </a:ln>
        </p:spPr>
      </p:sp>
      <p:sp>
        <p:nvSpPr>
          <p:cNvPr id="64" name="Google Shape;64;p5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1.jp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83" name="Shape 83"/>
        <p:cNvGrpSpPr/>
        <p:nvPr/>
      </p:nvGrpSpPr>
      <p:grpSpPr>
        <a:xfrm>
          <a:off x="0" y="0"/>
          <a:ext cx="0" cy="0"/>
          <a:chOff x="0" y="0"/>
          <a:chExt cx="0" cy="0"/>
        </a:xfrm>
      </p:grpSpPr>
      <p:sp>
        <p:nvSpPr>
          <p:cNvPr id="84" name="Google Shape;84;p1"/>
          <p:cNvSpPr/>
          <p:nvPr/>
        </p:nvSpPr>
        <p:spPr>
          <a:xfrm flipH="1" rot="-215974">
            <a:off x="-177596" y="4041426"/>
            <a:ext cx="18643192" cy="10338498"/>
          </a:xfrm>
          <a:custGeom>
            <a:rect b="b" l="l" r="r" t="t"/>
            <a:pathLst>
              <a:path extrusionOk="0" h="10338498" w="18643192">
                <a:moveTo>
                  <a:pt x="18643192" y="0"/>
                </a:moveTo>
                <a:lnTo>
                  <a:pt x="0" y="0"/>
                </a:lnTo>
                <a:lnTo>
                  <a:pt x="0" y="10338498"/>
                </a:lnTo>
                <a:lnTo>
                  <a:pt x="18643192" y="10338498"/>
                </a:lnTo>
                <a:lnTo>
                  <a:pt x="18643192"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5" name="Google Shape;85;p1"/>
          <p:cNvGrpSpPr/>
          <p:nvPr/>
        </p:nvGrpSpPr>
        <p:grpSpPr>
          <a:xfrm>
            <a:off x="10983167" y="1937401"/>
            <a:ext cx="7978578" cy="7978578"/>
            <a:chOff x="0" y="0"/>
            <a:chExt cx="812800" cy="812800"/>
          </a:xfrm>
        </p:grpSpPr>
        <p:sp>
          <p:nvSpPr>
            <p:cNvPr id="86" name="Google Shape;86;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 name="Google Shape;88;p1"/>
          <p:cNvSpPr/>
          <p:nvPr/>
        </p:nvSpPr>
        <p:spPr>
          <a:xfrm>
            <a:off x="11227385" y="2181619"/>
            <a:ext cx="7490141" cy="749014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9321" r="-9321" t="0"/>
            </a:stretch>
          </a:blipFill>
          <a:ln cap="sq" cmpd="sng" w="2286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9" name="Google Shape;89;p1"/>
          <p:cNvGrpSpPr/>
          <p:nvPr/>
        </p:nvGrpSpPr>
        <p:grpSpPr>
          <a:xfrm>
            <a:off x="10931235" y="931864"/>
            <a:ext cx="327023" cy="327023"/>
            <a:chOff x="0" y="0"/>
            <a:chExt cx="812800" cy="812800"/>
          </a:xfrm>
        </p:grpSpPr>
        <p:sp>
          <p:nvSpPr>
            <p:cNvPr id="90" name="Google Shape;9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2" name="Google Shape;92;p1"/>
          <p:cNvGrpSpPr/>
          <p:nvPr/>
        </p:nvGrpSpPr>
        <p:grpSpPr>
          <a:xfrm>
            <a:off x="11479449" y="931864"/>
            <a:ext cx="327023" cy="327023"/>
            <a:chOff x="0" y="0"/>
            <a:chExt cx="812800" cy="812800"/>
          </a:xfrm>
        </p:grpSpPr>
        <p:sp>
          <p:nvSpPr>
            <p:cNvPr id="93" name="Google Shape;93;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5" name="Google Shape;95;p1"/>
          <p:cNvGrpSpPr/>
          <p:nvPr/>
        </p:nvGrpSpPr>
        <p:grpSpPr>
          <a:xfrm>
            <a:off x="12027891" y="931864"/>
            <a:ext cx="327023" cy="327023"/>
            <a:chOff x="0" y="0"/>
            <a:chExt cx="812800" cy="812800"/>
          </a:xfrm>
        </p:grpSpPr>
        <p:sp>
          <p:nvSpPr>
            <p:cNvPr id="96" name="Google Shape;96;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8" name="Google Shape;98;p1"/>
          <p:cNvSpPr/>
          <p:nvPr/>
        </p:nvSpPr>
        <p:spPr>
          <a:xfrm rot="2633071">
            <a:off x="10635261" y="6621542"/>
            <a:ext cx="2706822" cy="4776542"/>
          </a:xfrm>
          <a:custGeom>
            <a:rect b="b" l="l" r="r" t="t"/>
            <a:pathLst>
              <a:path extrusionOk="0" h="740011" w="419358">
                <a:moveTo>
                  <a:pt x="0" y="0"/>
                </a:moveTo>
                <a:lnTo>
                  <a:pt x="419358" y="0"/>
                </a:lnTo>
                <a:lnTo>
                  <a:pt x="419358" y="740011"/>
                </a:lnTo>
                <a:lnTo>
                  <a:pt x="0" y="740011"/>
                </a:lnTo>
                <a:close/>
              </a:path>
            </a:pathLst>
          </a:custGeom>
          <a:blipFill rotWithShape="1">
            <a:blip r:embed="rId5">
              <a:alphaModFix/>
            </a:blip>
            <a:stretch>
              <a:fillRect b="0" l="-952" r="-95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
          <p:cNvSpPr/>
          <p:nvPr/>
        </p:nvSpPr>
        <p:spPr>
          <a:xfrm>
            <a:off x="1028700" y="1129947"/>
            <a:ext cx="2103344" cy="2103344"/>
          </a:xfrm>
          <a:custGeom>
            <a:rect b="b" l="l" r="r" t="t"/>
            <a:pathLst>
              <a:path extrusionOk="0" h="2103344" w="2103344">
                <a:moveTo>
                  <a:pt x="0" y="0"/>
                </a:moveTo>
                <a:lnTo>
                  <a:pt x="2103344" y="0"/>
                </a:lnTo>
                <a:lnTo>
                  <a:pt x="2103344" y="2103345"/>
                </a:lnTo>
                <a:lnTo>
                  <a:pt x="0" y="210334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
          <p:cNvSpPr txBox="1"/>
          <p:nvPr/>
        </p:nvSpPr>
        <p:spPr>
          <a:xfrm>
            <a:off x="1028700" y="3266981"/>
            <a:ext cx="9606561" cy="1948082"/>
          </a:xfrm>
          <a:prstGeom prst="rect">
            <a:avLst/>
          </a:prstGeom>
          <a:noFill/>
          <a:ln>
            <a:noFill/>
          </a:ln>
        </p:spPr>
        <p:txBody>
          <a:bodyPr anchorCtr="0" anchor="t" bIns="0" lIns="0" spcFirstLastPara="1" rIns="0" wrap="square" tIns="0">
            <a:spAutoFit/>
          </a:bodyPr>
          <a:lstStyle/>
          <a:p>
            <a:pPr indent="0" lvl="0" marL="0" marR="0" rtl="0" algn="l">
              <a:lnSpc>
                <a:spcPct val="108007"/>
              </a:lnSpc>
              <a:spcBef>
                <a:spcPts val="0"/>
              </a:spcBef>
              <a:spcAft>
                <a:spcPts val="0"/>
              </a:spcAft>
              <a:buNone/>
            </a:pPr>
            <a:r>
              <a:rPr b="1" i="1" lang="en-GB" sz="12201">
                <a:solidFill>
                  <a:srgbClr val="FFFFFF"/>
                </a:solidFill>
                <a:latin typeface="Arial"/>
                <a:ea typeface="Arial"/>
                <a:cs typeface="Arial"/>
                <a:sym typeface="Arial"/>
              </a:rPr>
              <a:t>Bách hóa</a:t>
            </a:r>
            <a:endParaRPr/>
          </a:p>
        </p:txBody>
      </p:sp>
      <p:sp>
        <p:nvSpPr>
          <p:cNvPr id="101" name="Google Shape;101;p1"/>
          <p:cNvSpPr txBox="1"/>
          <p:nvPr/>
        </p:nvSpPr>
        <p:spPr>
          <a:xfrm>
            <a:off x="1028700" y="4551226"/>
            <a:ext cx="9606561" cy="3188779"/>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1" lang="en-GB" sz="21112">
                <a:solidFill>
                  <a:srgbClr val="F2CE3C"/>
                </a:solidFill>
                <a:latin typeface="Poppins"/>
                <a:ea typeface="Poppins"/>
                <a:cs typeface="Poppins"/>
                <a:sym typeface="Poppins"/>
              </a:rPr>
              <a:t>XANH</a:t>
            </a:r>
            <a:endParaRPr/>
          </a:p>
        </p:txBody>
      </p:sp>
      <p:sp>
        <p:nvSpPr>
          <p:cNvPr id="102" name="Google Shape;102;p1"/>
          <p:cNvSpPr txBox="1"/>
          <p:nvPr/>
        </p:nvSpPr>
        <p:spPr>
          <a:xfrm>
            <a:off x="6291466" y="7294236"/>
            <a:ext cx="9606561" cy="901065"/>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1" lang="en-GB" sz="6000">
                <a:solidFill>
                  <a:srgbClr val="F2CE3C"/>
                </a:solidFill>
                <a:latin typeface="Poppins"/>
                <a:ea typeface="Poppins"/>
                <a:cs typeface="Poppins"/>
                <a:sym typeface="Poppins"/>
              </a:rPr>
              <a:t>.COM</a:t>
            </a:r>
            <a:endParaRPr/>
          </a:p>
        </p:txBody>
      </p:sp>
      <p:sp>
        <p:nvSpPr>
          <p:cNvPr id="103" name="Google Shape;103;p1"/>
          <p:cNvSpPr txBox="1"/>
          <p:nvPr/>
        </p:nvSpPr>
        <p:spPr>
          <a:xfrm>
            <a:off x="3163346" y="9725025"/>
            <a:ext cx="5980654" cy="56197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lang="en-GB" sz="2999">
                <a:solidFill>
                  <a:srgbClr val="305C0C"/>
                </a:solidFill>
                <a:latin typeface="Arial"/>
                <a:ea typeface="Arial"/>
                <a:cs typeface="Arial"/>
                <a:sym typeface="Arial"/>
              </a:rPr>
              <a:t>GVHD: HÀ LÊ HOÀI TRUNG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385" name="Shape 385"/>
        <p:cNvGrpSpPr/>
        <p:nvPr/>
      </p:nvGrpSpPr>
      <p:grpSpPr>
        <a:xfrm>
          <a:off x="0" y="0"/>
          <a:ext cx="0" cy="0"/>
          <a:chOff x="0" y="0"/>
          <a:chExt cx="0" cy="0"/>
        </a:xfrm>
      </p:grpSpPr>
      <p:grpSp>
        <p:nvGrpSpPr>
          <p:cNvPr id="386" name="Google Shape;386;p10"/>
          <p:cNvGrpSpPr/>
          <p:nvPr/>
        </p:nvGrpSpPr>
        <p:grpSpPr>
          <a:xfrm rot="4128451">
            <a:off x="9128684" y="4425178"/>
            <a:ext cx="3086100" cy="10934750"/>
            <a:chOff x="0" y="-38100"/>
            <a:chExt cx="812800" cy="2879934"/>
          </a:xfrm>
        </p:grpSpPr>
        <p:sp>
          <p:nvSpPr>
            <p:cNvPr id="387" name="Google Shape;387;p10"/>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0"/>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9" name="Google Shape;389;p10"/>
          <p:cNvGrpSpPr/>
          <p:nvPr/>
        </p:nvGrpSpPr>
        <p:grpSpPr>
          <a:xfrm rot="5400000">
            <a:off x="3397883" y="5333975"/>
            <a:ext cx="3086100" cy="10934750"/>
            <a:chOff x="0" y="-38100"/>
            <a:chExt cx="812800" cy="2879934"/>
          </a:xfrm>
        </p:grpSpPr>
        <p:sp>
          <p:nvSpPr>
            <p:cNvPr id="390" name="Google Shape;390;p10"/>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10"/>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2" name="Google Shape;392;p10"/>
          <p:cNvGrpSpPr/>
          <p:nvPr/>
        </p:nvGrpSpPr>
        <p:grpSpPr>
          <a:xfrm rot="2821387">
            <a:off x="17543432" y="-4980272"/>
            <a:ext cx="3240377" cy="10934750"/>
            <a:chOff x="0" y="-38100"/>
            <a:chExt cx="853433" cy="2879934"/>
          </a:xfrm>
        </p:grpSpPr>
        <p:sp>
          <p:nvSpPr>
            <p:cNvPr id="393" name="Google Shape;393;p10"/>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10"/>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5" name="Google Shape;395;p10"/>
          <p:cNvGrpSpPr/>
          <p:nvPr/>
        </p:nvGrpSpPr>
        <p:grpSpPr>
          <a:xfrm>
            <a:off x="12908415" y="2427078"/>
            <a:ext cx="5170035" cy="7074109"/>
            <a:chOff x="0" y="0"/>
            <a:chExt cx="812800" cy="1112146"/>
          </a:xfrm>
        </p:grpSpPr>
        <p:sp>
          <p:nvSpPr>
            <p:cNvPr id="396" name="Google Shape;396;p10"/>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0"/>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8" name="Google Shape;398;p10"/>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10"/>
          <p:cNvSpPr/>
          <p:nvPr/>
        </p:nvSpPr>
        <p:spPr>
          <a:xfrm>
            <a:off x="170484" y="2796709"/>
            <a:ext cx="12737931" cy="6416733"/>
          </a:xfrm>
          <a:custGeom>
            <a:rect b="b" l="l" r="r" t="t"/>
            <a:pathLst>
              <a:path extrusionOk="0" h="6416733" w="12737931">
                <a:moveTo>
                  <a:pt x="0" y="0"/>
                </a:moveTo>
                <a:lnTo>
                  <a:pt x="12737931" y="0"/>
                </a:lnTo>
                <a:lnTo>
                  <a:pt x="12737931" y="6416733"/>
                </a:lnTo>
                <a:lnTo>
                  <a:pt x="0" y="641673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10"/>
          <p:cNvSpPr txBox="1"/>
          <p:nvPr/>
        </p:nvSpPr>
        <p:spPr>
          <a:xfrm>
            <a:off x="1028700" y="1143000"/>
            <a:ext cx="12088921" cy="1154162"/>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CƠ CẤU TỔ CHỨC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404" name="Shape 404"/>
        <p:cNvGrpSpPr/>
        <p:nvPr/>
      </p:nvGrpSpPr>
      <p:grpSpPr>
        <a:xfrm>
          <a:off x="0" y="0"/>
          <a:ext cx="0" cy="0"/>
          <a:chOff x="0" y="0"/>
          <a:chExt cx="0" cy="0"/>
        </a:xfrm>
      </p:grpSpPr>
      <p:grpSp>
        <p:nvGrpSpPr>
          <p:cNvPr id="405" name="Google Shape;405;p11"/>
          <p:cNvGrpSpPr/>
          <p:nvPr/>
        </p:nvGrpSpPr>
        <p:grpSpPr>
          <a:xfrm rot="4128451">
            <a:off x="9128684" y="4425178"/>
            <a:ext cx="3086100" cy="10934750"/>
            <a:chOff x="0" y="-38100"/>
            <a:chExt cx="812800" cy="2879934"/>
          </a:xfrm>
        </p:grpSpPr>
        <p:sp>
          <p:nvSpPr>
            <p:cNvPr id="406" name="Google Shape;406;p11"/>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11"/>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08" name="Google Shape;408;p11"/>
          <p:cNvGrpSpPr/>
          <p:nvPr/>
        </p:nvGrpSpPr>
        <p:grpSpPr>
          <a:xfrm rot="5400000">
            <a:off x="3397883" y="5333975"/>
            <a:ext cx="3086100" cy="10934750"/>
            <a:chOff x="0" y="-38100"/>
            <a:chExt cx="812800" cy="2879934"/>
          </a:xfrm>
        </p:grpSpPr>
        <p:sp>
          <p:nvSpPr>
            <p:cNvPr id="409" name="Google Shape;409;p11"/>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11"/>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11" name="Google Shape;411;p11"/>
          <p:cNvGrpSpPr/>
          <p:nvPr/>
        </p:nvGrpSpPr>
        <p:grpSpPr>
          <a:xfrm rot="2821387">
            <a:off x="17543432" y="-4980272"/>
            <a:ext cx="3240377" cy="10934750"/>
            <a:chOff x="0" y="-38100"/>
            <a:chExt cx="853433" cy="2879934"/>
          </a:xfrm>
        </p:grpSpPr>
        <p:sp>
          <p:nvSpPr>
            <p:cNvPr id="412" name="Google Shape;412;p11"/>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11"/>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14" name="Google Shape;414;p11"/>
          <p:cNvGrpSpPr/>
          <p:nvPr/>
        </p:nvGrpSpPr>
        <p:grpSpPr>
          <a:xfrm>
            <a:off x="12908415" y="2427078"/>
            <a:ext cx="5170035" cy="7074109"/>
            <a:chOff x="0" y="0"/>
            <a:chExt cx="812800" cy="1112146"/>
          </a:xfrm>
        </p:grpSpPr>
        <p:sp>
          <p:nvSpPr>
            <p:cNvPr id="415" name="Google Shape;415;p11"/>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11"/>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417" name="Google Shape;417;p11"/>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8" name="Google Shape;418;p11"/>
          <p:cNvSpPr txBox="1"/>
          <p:nvPr/>
        </p:nvSpPr>
        <p:spPr>
          <a:xfrm>
            <a:off x="1028700" y="1143000"/>
            <a:ext cx="12088921" cy="2308324"/>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HOẠT ĐỘNG KINH DOANH</a:t>
            </a:r>
            <a:endParaRPr/>
          </a:p>
        </p:txBody>
      </p:sp>
      <p:sp>
        <p:nvSpPr>
          <p:cNvPr id="419" name="Google Shape;419;p11"/>
          <p:cNvSpPr txBox="1"/>
          <p:nvPr/>
        </p:nvSpPr>
        <p:spPr>
          <a:xfrm>
            <a:off x="1028700" y="3796486"/>
            <a:ext cx="9973546" cy="3102644"/>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lang="en-GB" sz="2499">
                <a:solidFill>
                  <a:srgbClr val="FFFFFF"/>
                </a:solidFill>
                <a:latin typeface="Arial"/>
                <a:ea typeface="Arial"/>
                <a:cs typeface="Arial"/>
                <a:sym typeface="Arial"/>
              </a:rPr>
              <a:t>Chiến lược kinh doanh:</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Trọng tâm: Hàng tươi sống, sản phẩm chất lượng, nguồn gốc rõ ràng.</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Định vị: Tiện lợi, giá cả cạnh tranh, hướng đến phân khúc bình dân – phổ thông.</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Mở rộng: Tiếp tục mở rộng ra khu vực miền Trung.</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Mục tiêu dài hạn: Doanh thu 10 tỷ USD vào năm 2030.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423" name="Shape 423"/>
        <p:cNvGrpSpPr/>
        <p:nvPr/>
      </p:nvGrpSpPr>
      <p:grpSpPr>
        <a:xfrm>
          <a:off x="0" y="0"/>
          <a:ext cx="0" cy="0"/>
          <a:chOff x="0" y="0"/>
          <a:chExt cx="0" cy="0"/>
        </a:xfrm>
      </p:grpSpPr>
      <p:grpSp>
        <p:nvGrpSpPr>
          <p:cNvPr id="424" name="Google Shape;424;p12"/>
          <p:cNvGrpSpPr/>
          <p:nvPr/>
        </p:nvGrpSpPr>
        <p:grpSpPr>
          <a:xfrm rot="4128451">
            <a:off x="9128684" y="4425178"/>
            <a:ext cx="3086100" cy="10934750"/>
            <a:chOff x="0" y="-38100"/>
            <a:chExt cx="812800" cy="2879934"/>
          </a:xfrm>
        </p:grpSpPr>
        <p:sp>
          <p:nvSpPr>
            <p:cNvPr id="425" name="Google Shape;425;p12"/>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12"/>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27" name="Google Shape;427;p12"/>
          <p:cNvGrpSpPr/>
          <p:nvPr/>
        </p:nvGrpSpPr>
        <p:grpSpPr>
          <a:xfrm rot="5400000">
            <a:off x="3397883" y="5333975"/>
            <a:ext cx="3086100" cy="10934750"/>
            <a:chOff x="0" y="-38100"/>
            <a:chExt cx="812800" cy="2879934"/>
          </a:xfrm>
        </p:grpSpPr>
        <p:sp>
          <p:nvSpPr>
            <p:cNvPr id="428" name="Google Shape;428;p12"/>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12"/>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30" name="Google Shape;430;p12"/>
          <p:cNvGrpSpPr/>
          <p:nvPr/>
        </p:nvGrpSpPr>
        <p:grpSpPr>
          <a:xfrm rot="2821387">
            <a:off x="17543432" y="-4980272"/>
            <a:ext cx="3240377" cy="10934750"/>
            <a:chOff x="0" y="-38100"/>
            <a:chExt cx="853433" cy="2879934"/>
          </a:xfrm>
        </p:grpSpPr>
        <p:sp>
          <p:nvSpPr>
            <p:cNvPr id="431" name="Google Shape;431;p12"/>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12"/>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33" name="Google Shape;433;p12"/>
          <p:cNvGrpSpPr/>
          <p:nvPr/>
        </p:nvGrpSpPr>
        <p:grpSpPr>
          <a:xfrm>
            <a:off x="12908415" y="2427078"/>
            <a:ext cx="5170035" cy="7074109"/>
            <a:chOff x="0" y="0"/>
            <a:chExt cx="812800" cy="1112146"/>
          </a:xfrm>
        </p:grpSpPr>
        <p:sp>
          <p:nvSpPr>
            <p:cNvPr id="434" name="Google Shape;434;p12"/>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12"/>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436" name="Google Shape;436;p12"/>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7" name="Google Shape;437;p12"/>
          <p:cNvSpPr txBox="1"/>
          <p:nvPr/>
        </p:nvSpPr>
        <p:spPr>
          <a:xfrm>
            <a:off x="1028700" y="1143000"/>
            <a:ext cx="12088921" cy="2313710"/>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HOẠT ĐỘNG KINH DOANH</a:t>
            </a:r>
            <a:endParaRPr/>
          </a:p>
        </p:txBody>
      </p:sp>
      <p:sp>
        <p:nvSpPr>
          <p:cNvPr id="438" name="Google Shape;438;p12"/>
          <p:cNvSpPr txBox="1"/>
          <p:nvPr/>
        </p:nvSpPr>
        <p:spPr>
          <a:xfrm>
            <a:off x="1028700" y="3796486"/>
            <a:ext cx="9973546" cy="2216569"/>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lang="en-GB" sz="2499">
                <a:solidFill>
                  <a:srgbClr val="FFFFFF"/>
                </a:solidFill>
                <a:latin typeface="Arial"/>
                <a:ea typeface="Arial"/>
                <a:cs typeface="Arial"/>
                <a:sym typeface="Arial"/>
              </a:rPr>
              <a:t>Mô hình chuỗi cung ứng:</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Tự chủ Logistics: Xây dựng hệ thống kho bãi và logistics nội bộ.</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Hợp tác trực tiếp: Làm việc thẳng với nhà cung cấp (nhà vườn, trang trại) để kiểm soát chất lượng và giảm chi phí.</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Linh hoạt: Đảm bảo nguồn hàng ổn định, tươi mới.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442" name="Shape 442"/>
        <p:cNvGrpSpPr/>
        <p:nvPr/>
      </p:nvGrpSpPr>
      <p:grpSpPr>
        <a:xfrm>
          <a:off x="0" y="0"/>
          <a:ext cx="0" cy="0"/>
          <a:chOff x="0" y="0"/>
          <a:chExt cx="0" cy="0"/>
        </a:xfrm>
      </p:grpSpPr>
      <p:grpSp>
        <p:nvGrpSpPr>
          <p:cNvPr id="443" name="Google Shape;443;p13"/>
          <p:cNvGrpSpPr/>
          <p:nvPr/>
        </p:nvGrpSpPr>
        <p:grpSpPr>
          <a:xfrm rot="4128451">
            <a:off x="9128684" y="4425178"/>
            <a:ext cx="3086100" cy="10934750"/>
            <a:chOff x="0" y="-38100"/>
            <a:chExt cx="812800" cy="2879934"/>
          </a:xfrm>
        </p:grpSpPr>
        <p:sp>
          <p:nvSpPr>
            <p:cNvPr id="444" name="Google Shape;444;p13"/>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p13"/>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46" name="Google Shape;446;p13"/>
          <p:cNvGrpSpPr/>
          <p:nvPr/>
        </p:nvGrpSpPr>
        <p:grpSpPr>
          <a:xfrm rot="5400000">
            <a:off x="3397883" y="5333975"/>
            <a:ext cx="3086100" cy="10934750"/>
            <a:chOff x="0" y="-38100"/>
            <a:chExt cx="812800" cy="2879934"/>
          </a:xfrm>
        </p:grpSpPr>
        <p:sp>
          <p:nvSpPr>
            <p:cNvPr id="447" name="Google Shape;447;p13"/>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13"/>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49" name="Google Shape;449;p13"/>
          <p:cNvGrpSpPr/>
          <p:nvPr/>
        </p:nvGrpSpPr>
        <p:grpSpPr>
          <a:xfrm rot="2821387">
            <a:off x="17543432" y="-4980272"/>
            <a:ext cx="3240377" cy="10934750"/>
            <a:chOff x="0" y="-38100"/>
            <a:chExt cx="853433" cy="2879934"/>
          </a:xfrm>
        </p:grpSpPr>
        <p:sp>
          <p:nvSpPr>
            <p:cNvPr id="450" name="Google Shape;450;p13"/>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13"/>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52" name="Google Shape;452;p13"/>
          <p:cNvGrpSpPr/>
          <p:nvPr/>
        </p:nvGrpSpPr>
        <p:grpSpPr>
          <a:xfrm>
            <a:off x="12908415" y="2427078"/>
            <a:ext cx="5170035" cy="7074109"/>
            <a:chOff x="0" y="0"/>
            <a:chExt cx="812800" cy="1112146"/>
          </a:xfrm>
        </p:grpSpPr>
        <p:sp>
          <p:nvSpPr>
            <p:cNvPr id="453" name="Google Shape;453;p13"/>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13"/>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455" name="Google Shape;455;p13"/>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p13"/>
          <p:cNvSpPr txBox="1"/>
          <p:nvPr/>
        </p:nvSpPr>
        <p:spPr>
          <a:xfrm>
            <a:off x="1028700" y="1143000"/>
            <a:ext cx="12088921" cy="2308324"/>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HOẠT ĐỘNG KINH DOANH</a:t>
            </a:r>
            <a:endParaRPr/>
          </a:p>
        </p:txBody>
      </p:sp>
      <p:sp>
        <p:nvSpPr>
          <p:cNvPr id="457" name="Google Shape;457;p13"/>
          <p:cNvSpPr txBox="1"/>
          <p:nvPr/>
        </p:nvSpPr>
        <p:spPr>
          <a:xfrm>
            <a:off x="1028700" y="3796486"/>
            <a:ext cx="9973546" cy="1756122"/>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lang="en-GB" sz="2499">
                <a:solidFill>
                  <a:srgbClr val="FFFFFF"/>
                </a:solidFill>
                <a:latin typeface="Arial"/>
                <a:ea typeface="Arial"/>
                <a:cs typeface="Arial"/>
                <a:sym typeface="Arial"/>
              </a:rPr>
              <a:t>Phương thức vận hành cửa hàng:</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Thiết kế: Cửa hàng nhỏ gọn, sạch sẽ, bố trí khoa học.</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Trải nghiệm: Mua sắm dễ dàng, nhanh chóng; có dịch vụ đặt hàng online và giao hàng tận nơi.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461" name="Shape 461"/>
        <p:cNvGrpSpPr/>
        <p:nvPr/>
      </p:nvGrpSpPr>
      <p:grpSpPr>
        <a:xfrm>
          <a:off x="0" y="0"/>
          <a:ext cx="0" cy="0"/>
          <a:chOff x="0" y="0"/>
          <a:chExt cx="0" cy="0"/>
        </a:xfrm>
      </p:grpSpPr>
      <p:grpSp>
        <p:nvGrpSpPr>
          <p:cNvPr id="462" name="Google Shape;462;p14"/>
          <p:cNvGrpSpPr/>
          <p:nvPr/>
        </p:nvGrpSpPr>
        <p:grpSpPr>
          <a:xfrm rot="4128451">
            <a:off x="9128684" y="4425178"/>
            <a:ext cx="3086100" cy="10934750"/>
            <a:chOff x="0" y="-38100"/>
            <a:chExt cx="812800" cy="2879934"/>
          </a:xfrm>
        </p:grpSpPr>
        <p:sp>
          <p:nvSpPr>
            <p:cNvPr id="463" name="Google Shape;463;p14"/>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p14"/>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65" name="Google Shape;465;p14"/>
          <p:cNvGrpSpPr/>
          <p:nvPr/>
        </p:nvGrpSpPr>
        <p:grpSpPr>
          <a:xfrm rot="5400000">
            <a:off x="3397883" y="5333975"/>
            <a:ext cx="3086100" cy="10934750"/>
            <a:chOff x="0" y="-38100"/>
            <a:chExt cx="812800" cy="2879934"/>
          </a:xfrm>
        </p:grpSpPr>
        <p:sp>
          <p:nvSpPr>
            <p:cNvPr id="466" name="Google Shape;466;p14"/>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14"/>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68" name="Google Shape;468;p14"/>
          <p:cNvGrpSpPr/>
          <p:nvPr/>
        </p:nvGrpSpPr>
        <p:grpSpPr>
          <a:xfrm rot="2821387">
            <a:off x="17543432" y="-4980272"/>
            <a:ext cx="3240377" cy="10934750"/>
            <a:chOff x="0" y="-38100"/>
            <a:chExt cx="853433" cy="2879934"/>
          </a:xfrm>
        </p:grpSpPr>
        <p:sp>
          <p:nvSpPr>
            <p:cNvPr id="469" name="Google Shape;469;p14"/>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p14"/>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71" name="Google Shape;471;p14"/>
          <p:cNvGrpSpPr/>
          <p:nvPr/>
        </p:nvGrpSpPr>
        <p:grpSpPr>
          <a:xfrm>
            <a:off x="12908415" y="2427078"/>
            <a:ext cx="5170035" cy="7074109"/>
            <a:chOff x="0" y="0"/>
            <a:chExt cx="812800" cy="1112146"/>
          </a:xfrm>
        </p:grpSpPr>
        <p:sp>
          <p:nvSpPr>
            <p:cNvPr id="472" name="Google Shape;472;p14"/>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3" name="Google Shape;473;p14"/>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474" name="Google Shape;474;p14"/>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5" name="Google Shape;475;p14"/>
          <p:cNvSpPr txBox="1"/>
          <p:nvPr/>
        </p:nvSpPr>
        <p:spPr>
          <a:xfrm>
            <a:off x="1028700" y="1143000"/>
            <a:ext cx="12088921" cy="2308324"/>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HOẠT ĐỘNG KINH DOANH</a:t>
            </a:r>
            <a:endParaRPr/>
          </a:p>
        </p:txBody>
      </p:sp>
      <p:sp>
        <p:nvSpPr>
          <p:cNvPr id="476" name="Google Shape;476;p14"/>
          <p:cNvSpPr txBox="1"/>
          <p:nvPr/>
        </p:nvSpPr>
        <p:spPr>
          <a:xfrm>
            <a:off x="1028700" y="3796486"/>
            <a:ext cx="9973546" cy="3102644"/>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lang="en-GB" sz="2499">
                <a:solidFill>
                  <a:srgbClr val="FFFFFF"/>
                </a:solidFill>
                <a:latin typeface="Arial"/>
                <a:ea typeface="Arial"/>
                <a:cs typeface="Arial"/>
                <a:sym typeface="Arial"/>
              </a:rPr>
              <a:t>Logistics &amp; Công nghệ hỗ trợ:</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Công nghệ 4.0: Áp dụng vào hầu hết các khâu (quản lý kho, dự báo nhu cầu, tối ưu vận chuyển).</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Hệ thống ERP: Quản lý toàn diện bán hàng, hàng hóa, khách hàng, tài chính, kho bãi.</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Giảm thất thoát: Công nghệ giúp giảm tỷ lệ thất thoát hàng hóa tươi sống xuống mức rất thấp.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480" name="Shape 480"/>
        <p:cNvGrpSpPr/>
        <p:nvPr/>
      </p:nvGrpSpPr>
      <p:grpSpPr>
        <a:xfrm>
          <a:off x="0" y="0"/>
          <a:ext cx="0" cy="0"/>
          <a:chOff x="0" y="0"/>
          <a:chExt cx="0" cy="0"/>
        </a:xfrm>
      </p:grpSpPr>
      <p:grpSp>
        <p:nvGrpSpPr>
          <p:cNvPr id="481" name="Google Shape;481;p15"/>
          <p:cNvGrpSpPr/>
          <p:nvPr/>
        </p:nvGrpSpPr>
        <p:grpSpPr>
          <a:xfrm rot="4128451">
            <a:off x="9128684" y="4425178"/>
            <a:ext cx="3086100" cy="10934750"/>
            <a:chOff x="0" y="-38100"/>
            <a:chExt cx="812800" cy="2879934"/>
          </a:xfrm>
        </p:grpSpPr>
        <p:sp>
          <p:nvSpPr>
            <p:cNvPr id="482" name="Google Shape;482;p15"/>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15"/>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4" name="Google Shape;484;p15"/>
          <p:cNvGrpSpPr/>
          <p:nvPr/>
        </p:nvGrpSpPr>
        <p:grpSpPr>
          <a:xfrm rot="5400000">
            <a:off x="3397883" y="5333975"/>
            <a:ext cx="3086100" cy="10934750"/>
            <a:chOff x="0" y="-38100"/>
            <a:chExt cx="812800" cy="2879934"/>
          </a:xfrm>
        </p:grpSpPr>
        <p:sp>
          <p:nvSpPr>
            <p:cNvPr id="485" name="Google Shape;485;p15"/>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15"/>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7" name="Google Shape;487;p15"/>
          <p:cNvGrpSpPr/>
          <p:nvPr/>
        </p:nvGrpSpPr>
        <p:grpSpPr>
          <a:xfrm rot="2821387">
            <a:off x="17543432" y="-4980272"/>
            <a:ext cx="3240377" cy="10934750"/>
            <a:chOff x="0" y="-38100"/>
            <a:chExt cx="853433" cy="2879934"/>
          </a:xfrm>
        </p:grpSpPr>
        <p:sp>
          <p:nvSpPr>
            <p:cNvPr id="488" name="Google Shape;488;p15"/>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15"/>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0" name="Google Shape;490;p15"/>
          <p:cNvGrpSpPr/>
          <p:nvPr/>
        </p:nvGrpSpPr>
        <p:grpSpPr>
          <a:xfrm>
            <a:off x="12908415" y="2427078"/>
            <a:ext cx="5170035" cy="7074109"/>
            <a:chOff x="0" y="0"/>
            <a:chExt cx="812800" cy="1112146"/>
          </a:xfrm>
        </p:grpSpPr>
        <p:sp>
          <p:nvSpPr>
            <p:cNvPr id="491" name="Google Shape;491;p15"/>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15"/>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3" name="Google Shape;493;p15"/>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18766" r="-18767"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94" name="Google Shape;494;p15"/>
          <p:cNvGrpSpPr/>
          <p:nvPr/>
        </p:nvGrpSpPr>
        <p:grpSpPr>
          <a:xfrm>
            <a:off x="1028700" y="8219132"/>
            <a:ext cx="271755" cy="271755"/>
            <a:chOff x="0" y="0"/>
            <a:chExt cx="812800" cy="812800"/>
          </a:xfrm>
        </p:grpSpPr>
        <p:sp>
          <p:nvSpPr>
            <p:cNvPr id="495" name="Google Shape;49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7" name="Google Shape;497;p15"/>
          <p:cNvGrpSpPr/>
          <p:nvPr/>
        </p:nvGrpSpPr>
        <p:grpSpPr>
          <a:xfrm>
            <a:off x="1484265" y="8219132"/>
            <a:ext cx="271755" cy="271755"/>
            <a:chOff x="0" y="0"/>
            <a:chExt cx="812800" cy="812800"/>
          </a:xfrm>
        </p:grpSpPr>
        <p:sp>
          <p:nvSpPr>
            <p:cNvPr id="498" name="Google Shape;49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0" name="Google Shape;500;p15"/>
          <p:cNvGrpSpPr/>
          <p:nvPr/>
        </p:nvGrpSpPr>
        <p:grpSpPr>
          <a:xfrm>
            <a:off x="1940019" y="8219132"/>
            <a:ext cx="271755" cy="271755"/>
            <a:chOff x="0" y="0"/>
            <a:chExt cx="812800" cy="812800"/>
          </a:xfrm>
        </p:grpSpPr>
        <p:sp>
          <p:nvSpPr>
            <p:cNvPr id="501" name="Google Shape;50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3" name="Google Shape;503;p15"/>
          <p:cNvSpPr txBox="1"/>
          <p:nvPr/>
        </p:nvSpPr>
        <p:spPr>
          <a:xfrm>
            <a:off x="1028700" y="990600"/>
            <a:ext cx="9736352" cy="3643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HỆ THỐNG QUY TRÌNH NGHIỆP VỤ BÁCH HÓA XANH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507" name="Shape 507"/>
        <p:cNvGrpSpPr/>
        <p:nvPr/>
      </p:nvGrpSpPr>
      <p:grpSpPr>
        <a:xfrm>
          <a:off x="0" y="0"/>
          <a:ext cx="0" cy="0"/>
          <a:chOff x="0" y="0"/>
          <a:chExt cx="0" cy="0"/>
        </a:xfrm>
      </p:grpSpPr>
      <p:sp>
        <p:nvSpPr>
          <p:cNvPr id="508" name="Google Shape;508;p16"/>
          <p:cNvSpPr txBox="1"/>
          <p:nvPr/>
        </p:nvSpPr>
        <p:spPr>
          <a:xfrm>
            <a:off x="1028700" y="1038225"/>
            <a:ext cx="14197585" cy="2500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KIẾN TRÚC QUY TRÌNH NGHIỆP VỤ</a:t>
            </a:r>
            <a:endParaRPr/>
          </a:p>
        </p:txBody>
      </p:sp>
      <p:grpSp>
        <p:nvGrpSpPr>
          <p:cNvPr id="509" name="Google Shape;509;p16"/>
          <p:cNvGrpSpPr/>
          <p:nvPr/>
        </p:nvGrpSpPr>
        <p:grpSpPr>
          <a:xfrm>
            <a:off x="1028700" y="4437024"/>
            <a:ext cx="5322416" cy="3718685"/>
            <a:chOff x="0" y="-38100"/>
            <a:chExt cx="1401789" cy="979407"/>
          </a:xfrm>
        </p:grpSpPr>
        <p:sp>
          <p:nvSpPr>
            <p:cNvPr id="510" name="Google Shape;510;p16"/>
            <p:cNvSpPr/>
            <p:nvPr/>
          </p:nvSpPr>
          <p:spPr>
            <a:xfrm>
              <a:off x="0" y="0"/>
              <a:ext cx="1401789" cy="941307"/>
            </a:xfrm>
            <a:custGeom>
              <a:rect b="b" l="l" r="r" t="t"/>
              <a:pathLst>
                <a:path extrusionOk="0" h="941307" w="1401789">
                  <a:moveTo>
                    <a:pt x="46547" y="0"/>
                  </a:moveTo>
                  <a:lnTo>
                    <a:pt x="1355242" y="0"/>
                  </a:lnTo>
                  <a:cubicBezTo>
                    <a:pt x="1380949" y="0"/>
                    <a:pt x="1401789" y="20840"/>
                    <a:pt x="1401789" y="46547"/>
                  </a:cubicBezTo>
                  <a:lnTo>
                    <a:pt x="1401789" y="894760"/>
                  </a:lnTo>
                  <a:cubicBezTo>
                    <a:pt x="1401789" y="920467"/>
                    <a:pt x="1380949" y="941307"/>
                    <a:pt x="1355242" y="941307"/>
                  </a:cubicBezTo>
                  <a:lnTo>
                    <a:pt x="46547" y="941307"/>
                  </a:lnTo>
                  <a:cubicBezTo>
                    <a:pt x="20840" y="941307"/>
                    <a:pt x="0" y="920467"/>
                    <a:pt x="0" y="894760"/>
                  </a:cubicBezTo>
                  <a:lnTo>
                    <a:pt x="0" y="46547"/>
                  </a:lnTo>
                  <a:cubicBezTo>
                    <a:pt x="0" y="20840"/>
                    <a:pt x="20840" y="0"/>
                    <a:pt x="46547" y="0"/>
                  </a:cubicBezTo>
                  <a:close/>
                </a:path>
              </a:pathLst>
            </a:custGeom>
            <a:solidFill>
              <a:srgbClr val="000000">
                <a:alpha val="0"/>
              </a:srgbClr>
            </a:solidFill>
            <a:ln cap="rnd" cmpd="sng" w="28575">
              <a:solidFill>
                <a:srgbClr val="F2CE3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16"/>
            <p:cNvSpPr txBox="1"/>
            <p:nvPr/>
          </p:nvSpPr>
          <p:spPr>
            <a:xfrm>
              <a:off x="0" y="-38100"/>
              <a:ext cx="1401789" cy="9794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12" name="Google Shape;512;p16"/>
          <p:cNvGrpSpPr/>
          <p:nvPr/>
        </p:nvGrpSpPr>
        <p:grpSpPr>
          <a:xfrm>
            <a:off x="3186794" y="3957854"/>
            <a:ext cx="1006228" cy="1006228"/>
            <a:chOff x="0" y="0"/>
            <a:chExt cx="812800" cy="812800"/>
          </a:xfrm>
        </p:grpSpPr>
        <p:sp>
          <p:nvSpPr>
            <p:cNvPr id="513" name="Google Shape;51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5C0C"/>
            </a:solidFill>
            <a:ln cap="sq" cmpd="sng" w="28575">
              <a:solidFill>
                <a:srgbClr val="F2CE3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5" name="Google Shape;515;p16"/>
          <p:cNvSpPr txBox="1"/>
          <p:nvPr/>
        </p:nvSpPr>
        <p:spPr>
          <a:xfrm>
            <a:off x="1401849" y="5872322"/>
            <a:ext cx="4576118" cy="1591945"/>
          </a:xfrm>
          <a:prstGeom prst="rect">
            <a:avLst/>
          </a:prstGeom>
          <a:noFill/>
          <a:ln>
            <a:noFill/>
          </a:ln>
        </p:spPr>
        <p:txBody>
          <a:bodyPr anchorCtr="0" anchor="t" bIns="0" lIns="0" spcFirstLastPara="1" rIns="0" wrap="square" tIns="0">
            <a:spAutoFit/>
          </a:bodyPr>
          <a:lstStyle/>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quản lý vận hành</a:t>
            </a:r>
            <a:endParaRPr/>
          </a:p>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quản lý và mở rộng chuỗi cửa hàng</a:t>
            </a:r>
            <a:endParaRPr/>
          </a:p>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quản lý tài chính</a:t>
            </a:r>
            <a:endParaRPr/>
          </a:p>
        </p:txBody>
      </p:sp>
      <p:grpSp>
        <p:nvGrpSpPr>
          <p:cNvPr id="516" name="Google Shape;516;p16"/>
          <p:cNvGrpSpPr/>
          <p:nvPr/>
        </p:nvGrpSpPr>
        <p:grpSpPr>
          <a:xfrm>
            <a:off x="6482792" y="4437024"/>
            <a:ext cx="5322416" cy="3718685"/>
            <a:chOff x="0" y="-38100"/>
            <a:chExt cx="1401789" cy="979407"/>
          </a:xfrm>
        </p:grpSpPr>
        <p:sp>
          <p:nvSpPr>
            <p:cNvPr id="517" name="Google Shape;517;p16"/>
            <p:cNvSpPr/>
            <p:nvPr/>
          </p:nvSpPr>
          <p:spPr>
            <a:xfrm>
              <a:off x="0" y="0"/>
              <a:ext cx="1401789" cy="941307"/>
            </a:xfrm>
            <a:custGeom>
              <a:rect b="b" l="l" r="r" t="t"/>
              <a:pathLst>
                <a:path extrusionOk="0" h="941307" w="1401789">
                  <a:moveTo>
                    <a:pt x="46547" y="0"/>
                  </a:moveTo>
                  <a:lnTo>
                    <a:pt x="1355242" y="0"/>
                  </a:lnTo>
                  <a:cubicBezTo>
                    <a:pt x="1380949" y="0"/>
                    <a:pt x="1401789" y="20840"/>
                    <a:pt x="1401789" y="46547"/>
                  </a:cubicBezTo>
                  <a:lnTo>
                    <a:pt x="1401789" y="894760"/>
                  </a:lnTo>
                  <a:cubicBezTo>
                    <a:pt x="1401789" y="920467"/>
                    <a:pt x="1380949" y="941307"/>
                    <a:pt x="1355242" y="941307"/>
                  </a:cubicBezTo>
                  <a:lnTo>
                    <a:pt x="46547" y="941307"/>
                  </a:lnTo>
                  <a:cubicBezTo>
                    <a:pt x="20840" y="941307"/>
                    <a:pt x="0" y="920467"/>
                    <a:pt x="0" y="894760"/>
                  </a:cubicBezTo>
                  <a:lnTo>
                    <a:pt x="0" y="46547"/>
                  </a:lnTo>
                  <a:cubicBezTo>
                    <a:pt x="0" y="20840"/>
                    <a:pt x="20840" y="0"/>
                    <a:pt x="46547" y="0"/>
                  </a:cubicBezTo>
                  <a:close/>
                </a:path>
              </a:pathLst>
            </a:custGeom>
            <a:solidFill>
              <a:srgbClr val="000000">
                <a:alpha val="0"/>
              </a:srgbClr>
            </a:solidFill>
            <a:ln cap="rnd" cmpd="sng" w="28575">
              <a:solidFill>
                <a:srgbClr val="F2CE3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16"/>
            <p:cNvSpPr txBox="1"/>
            <p:nvPr/>
          </p:nvSpPr>
          <p:spPr>
            <a:xfrm>
              <a:off x="0" y="-38100"/>
              <a:ext cx="1401789" cy="9794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19" name="Google Shape;519;p16"/>
          <p:cNvGrpSpPr/>
          <p:nvPr/>
        </p:nvGrpSpPr>
        <p:grpSpPr>
          <a:xfrm>
            <a:off x="8640886" y="3957854"/>
            <a:ext cx="1006228" cy="1006228"/>
            <a:chOff x="0" y="0"/>
            <a:chExt cx="812800" cy="812800"/>
          </a:xfrm>
        </p:grpSpPr>
        <p:sp>
          <p:nvSpPr>
            <p:cNvPr id="520" name="Google Shape;52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5C0C"/>
            </a:solidFill>
            <a:ln cap="sq" cmpd="sng" w="28575">
              <a:solidFill>
                <a:srgbClr val="F2CE3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2" name="Google Shape;522;p16"/>
          <p:cNvGrpSpPr/>
          <p:nvPr/>
        </p:nvGrpSpPr>
        <p:grpSpPr>
          <a:xfrm>
            <a:off x="11938558" y="4437024"/>
            <a:ext cx="5322416" cy="3718685"/>
            <a:chOff x="0" y="-38100"/>
            <a:chExt cx="1401789" cy="979407"/>
          </a:xfrm>
        </p:grpSpPr>
        <p:sp>
          <p:nvSpPr>
            <p:cNvPr id="523" name="Google Shape;523;p16"/>
            <p:cNvSpPr/>
            <p:nvPr/>
          </p:nvSpPr>
          <p:spPr>
            <a:xfrm>
              <a:off x="0" y="0"/>
              <a:ext cx="1401789" cy="941307"/>
            </a:xfrm>
            <a:custGeom>
              <a:rect b="b" l="l" r="r" t="t"/>
              <a:pathLst>
                <a:path extrusionOk="0" h="941307" w="1401789">
                  <a:moveTo>
                    <a:pt x="46547" y="0"/>
                  </a:moveTo>
                  <a:lnTo>
                    <a:pt x="1355242" y="0"/>
                  </a:lnTo>
                  <a:cubicBezTo>
                    <a:pt x="1380949" y="0"/>
                    <a:pt x="1401789" y="20840"/>
                    <a:pt x="1401789" y="46547"/>
                  </a:cubicBezTo>
                  <a:lnTo>
                    <a:pt x="1401789" y="894760"/>
                  </a:lnTo>
                  <a:cubicBezTo>
                    <a:pt x="1401789" y="920467"/>
                    <a:pt x="1380949" y="941307"/>
                    <a:pt x="1355242" y="941307"/>
                  </a:cubicBezTo>
                  <a:lnTo>
                    <a:pt x="46547" y="941307"/>
                  </a:lnTo>
                  <a:cubicBezTo>
                    <a:pt x="20840" y="941307"/>
                    <a:pt x="0" y="920467"/>
                    <a:pt x="0" y="894760"/>
                  </a:cubicBezTo>
                  <a:lnTo>
                    <a:pt x="0" y="46547"/>
                  </a:lnTo>
                  <a:cubicBezTo>
                    <a:pt x="0" y="20840"/>
                    <a:pt x="20840" y="0"/>
                    <a:pt x="46547" y="0"/>
                  </a:cubicBezTo>
                  <a:close/>
                </a:path>
              </a:pathLst>
            </a:custGeom>
            <a:solidFill>
              <a:srgbClr val="000000">
                <a:alpha val="0"/>
              </a:srgbClr>
            </a:solidFill>
            <a:ln cap="rnd" cmpd="sng" w="28575">
              <a:solidFill>
                <a:srgbClr val="F2CE3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16"/>
            <p:cNvSpPr txBox="1"/>
            <p:nvPr/>
          </p:nvSpPr>
          <p:spPr>
            <a:xfrm>
              <a:off x="0" y="-38100"/>
              <a:ext cx="1401789" cy="9794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5" name="Google Shape;525;p16"/>
          <p:cNvGrpSpPr/>
          <p:nvPr/>
        </p:nvGrpSpPr>
        <p:grpSpPr>
          <a:xfrm>
            <a:off x="14096652" y="3957854"/>
            <a:ext cx="1006228" cy="1006228"/>
            <a:chOff x="0" y="0"/>
            <a:chExt cx="812800" cy="812800"/>
          </a:xfrm>
        </p:grpSpPr>
        <p:sp>
          <p:nvSpPr>
            <p:cNvPr id="526" name="Google Shape;526;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5C0C"/>
            </a:solidFill>
            <a:ln cap="sq" cmpd="sng" w="28575">
              <a:solidFill>
                <a:srgbClr val="F2CE3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8" name="Google Shape;528;p16"/>
          <p:cNvGrpSpPr/>
          <p:nvPr/>
        </p:nvGrpSpPr>
        <p:grpSpPr>
          <a:xfrm>
            <a:off x="3689908" y="9535047"/>
            <a:ext cx="14979236" cy="1258737"/>
            <a:chOff x="0" y="-38100"/>
            <a:chExt cx="3945149" cy="331519"/>
          </a:xfrm>
        </p:grpSpPr>
        <p:sp>
          <p:nvSpPr>
            <p:cNvPr id="529" name="Google Shape;529;p16"/>
            <p:cNvSpPr/>
            <p:nvPr/>
          </p:nvSpPr>
          <p:spPr>
            <a:xfrm>
              <a:off x="0" y="0"/>
              <a:ext cx="3945149" cy="293419"/>
            </a:xfrm>
            <a:custGeom>
              <a:rect b="b" l="l" r="r" t="t"/>
              <a:pathLst>
                <a:path extrusionOk="0" h="293419" w="3945149">
                  <a:moveTo>
                    <a:pt x="0" y="0"/>
                  </a:moveTo>
                  <a:lnTo>
                    <a:pt x="3945149" y="0"/>
                  </a:lnTo>
                  <a:lnTo>
                    <a:pt x="3945149" y="293419"/>
                  </a:lnTo>
                  <a:lnTo>
                    <a:pt x="0" y="293419"/>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16"/>
            <p:cNvSpPr txBox="1"/>
            <p:nvPr/>
          </p:nvSpPr>
          <p:spPr>
            <a:xfrm>
              <a:off x="0" y="-38100"/>
              <a:ext cx="3945149" cy="3315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1" name="Google Shape;531;p16"/>
          <p:cNvSpPr/>
          <p:nvPr/>
        </p:nvSpPr>
        <p:spPr>
          <a:xfrm rot="533936">
            <a:off x="-244778" y="7792284"/>
            <a:ext cx="9295379" cy="4989431"/>
          </a:xfrm>
          <a:custGeom>
            <a:rect b="b" l="l" r="r" t="t"/>
            <a:pathLst>
              <a:path extrusionOk="0" h="4989431" w="9295379">
                <a:moveTo>
                  <a:pt x="9295379" y="4989432"/>
                </a:moveTo>
                <a:lnTo>
                  <a:pt x="0" y="4989432"/>
                </a:lnTo>
                <a:lnTo>
                  <a:pt x="0" y="0"/>
                </a:lnTo>
                <a:lnTo>
                  <a:pt x="9295379" y="0"/>
                </a:lnTo>
                <a:lnTo>
                  <a:pt x="9295379" y="498943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6"/>
          <p:cNvSpPr/>
          <p:nvPr/>
        </p:nvSpPr>
        <p:spPr>
          <a:xfrm rot="-10266064">
            <a:off x="10578596" y="-2332241"/>
            <a:ext cx="9295379" cy="4989431"/>
          </a:xfrm>
          <a:custGeom>
            <a:rect b="b" l="l" r="r" t="t"/>
            <a:pathLst>
              <a:path extrusionOk="0" h="4989431" w="9295379">
                <a:moveTo>
                  <a:pt x="0" y="0"/>
                </a:moveTo>
                <a:lnTo>
                  <a:pt x="9295379" y="0"/>
                </a:lnTo>
                <a:lnTo>
                  <a:pt x="9295379" y="4989431"/>
                </a:lnTo>
                <a:lnTo>
                  <a:pt x="0" y="498943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16"/>
          <p:cNvSpPr txBox="1"/>
          <p:nvPr/>
        </p:nvSpPr>
        <p:spPr>
          <a:xfrm>
            <a:off x="3327362" y="3869654"/>
            <a:ext cx="725091" cy="975756"/>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GB" sz="5084">
                <a:solidFill>
                  <a:srgbClr val="FFFFFF"/>
                </a:solidFill>
                <a:latin typeface="Arial"/>
                <a:ea typeface="Arial"/>
                <a:cs typeface="Arial"/>
                <a:sym typeface="Arial"/>
              </a:rPr>
              <a:t>1</a:t>
            </a:r>
            <a:endParaRPr/>
          </a:p>
        </p:txBody>
      </p:sp>
      <p:sp>
        <p:nvSpPr>
          <p:cNvPr id="534" name="Google Shape;534;p16"/>
          <p:cNvSpPr txBox="1"/>
          <p:nvPr/>
        </p:nvSpPr>
        <p:spPr>
          <a:xfrm>
            <a:off x="1401849" y="5102194"/>
            <a:ext cx="4576118" cy="54152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200">
                <a:solidFill>
                  <a:srgbClr val="F2CE3C"/>
                </a:solidFill>
                <a:latin typeface="Arial"/>
                <a:ea typeface="Arial"/>
                <a:cs typeface="Arial"/>
                <a:sym typeface="Arial"/>
              </a:rPr>
              <a:t>QUY TRÌNH QUẢN LÝ</a:t>
            </a:r>
            <a:endParaRPr/>
          </a:p>
        </p:txBody>
      </p:sp>
      <p:sp>
        <p:nvSpPr>
          <p:cNvPr id="535" name="Google Shape;535;p16"/>
          <p:cNvSpPr txBox="1"/>
          <p:nvPr/>
        </p:nvSpPr>
        <p:spPr>
          <a:xfrm>
            <a:off x="8781454" y="3869654"/>
            <a:ext cx="725091" cy="975756"/>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GB" sz="5084">
                <a:solidFill>
                  <a:srgbClr val="FFFFFF"/>
                </a:solidFill>
                <a:latin typeface="Arial"/>
                <a:ea typeface="Arial"/>
                <a:cs typeface="Arial"/>
                <a:sym typeface="Arial"/>
              </a:rPr>
              <a:t>2</a:t>
            </a:r>
            <a:endParaRPr/>
          </a:p>
        </p:txBody>
      </p:sp>
      <p:sp>
        <p:nvSpPr>
          <p:cNvPr id="536" name="Google Shape;536;p16"/>
          <p:cNvSpPr txBox="1"/>
          <p:nvPr/>
        </p:nvSpPr>
        <p:spPr>
          <a:xfrm>
            <a:off x="6790226" y="5102194"/>
            <a:ext cx="4707549" cy="54152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200">
                <a:solidFill>
                  <a:srgbClr val="F2CE3C"/>
                </a:solidFill>
                <a:latin typeface="Arial"/>
                <a:ea typeface="Arial"/>
                <a:cs typeface="Arial"/>
                <a:sym typeface="Arial"/>
              </a:rPr>
              <a:t>QUY TRÌNH CỐT LÕI</a:t>
            </a:r>
            <a:endParaRPr/>
          </a:p>
        </p:txBody>
      </p:sp>
      <p:sp>
        <p:nvSpPr>
          <p:cNvPr id="537" name="Google Shape;537;p16"/>
          <p:cNvSpPr txBox="1"/>
          <p:nvPr/>
        </p:nvSpPr>
        <p:spPr>
          <a:xfrm>
            <a:off x="6791063" y="5872322"/>
            <a:ext cx="4707549" cy="1982470"/>
          </a:xfrm>
          <a:prstGeom prst="rect">
            <a:avLst/>
          </a:prstGeom>
          <a:noFill/>
          <a:ln>
            <a:noFill/>
          </a:ln>
        </p:spPr>
        <p:txBody>
          <a:bodyPr anchorCtr="0" anchor="t" bIns="0" lIns="0" spcFirstLastPara="1" rIns="0" wrap="square" tIns="0">
            <a:spAutoFit/>
          </a:bodyPr>
          <a:lstStyle/>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mnua hàng online</a:t>
            </a:r>
            <a:endParaRPr/>
          </a:p>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chăm sóc khách hàng</a:t>
            </a:r>
            <a:endParaRPr/>
          </a:p>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quản lý hàng tồn kho</a:t>
            </a:r>
            <a:endParaRPr/>
          </a:p>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nhập hàng từ nhà cung cấp</a:t>
            </a:r>
            <a:endParaRPr/>
          </a:p>
        </p:txBody>
      </p:sp>
      <p:sp>
        <p:nvSpPr>
          <p:cNvPr id="538" name="Google Shape;538;p16"/>
          <p:cNvSpPr txBox="1"/>
          <p:nvPr/>
        </p:nvSpPr>
        <p:spPr>
          <a:xfrm>
            <a:off x="14237221" y="3869654"/>
            <a:ext cx="725091" cy="975756"/>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GB" sz="5084">
                <a:solidFill>
                  <a:srgbClr val="FFFFFF"/>
                </a:solidFill>
                <a:latin typeface="Arial"/>
                <a:ea typeface="Arial"/>
                <a:cs typeface="Arial"/>
                <a:sym typeface="Arial"/>
              </a:rPr>
              <a:t>3</a:t>
            </a:r>
            <a:endParaRPr/>
          </a:p>
        </p:txBody>
      </p:sp>
      <p:sp>
        <p:nvSpPr>
          <p:cNvPr id="539" name="Google Shape;539;p16"/>
          <p:cNvSpPr txBox="1"/>
          <p:nvPr/>
        </p:nvSpPr>
        <p:spPr>
          <a:xfrm>
            <a:off x="12125108" y="5102194"/>
            <a:ext cx="4949317" cy="54152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200">
                <a:solidFill>
                  <a:srgbClr val="F2CE3C"/>
                </a:solidFill>
                <a:latin typeface="Arial"/>
                <a:ea typeface="Arial"/>
                <a:cs typeface="Arial"/>
                <a:sym typeface="Arial"/>
              </a:rPr>
              <a:t>QUY TRÌNH HỖ TRỢ</a:t>
            </a:r>
            <a:endParaRPr/>
          </a:p>
        </p:txBody>
      </p:sp>
      <p:sp>
        <p:nvSpPr>
          <p:cNvPr id="540" name="Google Shape;540;p16"/>
          <p:cNvSpPr txBox="1"/>
          <p:nvPr/>
        </p:nvSpPr>
        <p:spPr>
          <a:xfrm>
            <a:off x="12125108" y="5872322"/>
            <a:ext cx="4949317" cy="1591945"/>
          </a:xfrm>
          <a:prstGeom prst="rect">
            <a:avLst/>
          </a:prstGeom>
          <a:noFill/>
          <a:ln>
            <a:noFill/>
          </a:ln>
        </p:spPr>
        <p:txBody>
          <a:bodyPr anchorCtr="0" anchor="t" bIns="0" lIns="0" spcFirstLastPara="1" rIns="0" wrap="square" tIns="0">
            <a:spAutoFit/>
          </a:bodyPr>
          <a:lstStyle/>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tuyển dụng</a:t>
            </a:r>
            <a:endParaRPr/>
          </a:p>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kiểm soát chất lượng</a:t>
            </a:r>
            <a:endParaRPr/>
          </a:p>
          <a:p>
            <a:pPr indent="-237491" lvl="1" marL="474983" marR="0" rtl="0" algn="just">
              <a:lnSpc>
                <a:spcPct val="140000"/>
              </a:lnSpc>
              <a:spcBef>
                <a:spcPts val="0"/>
              </a:spcBef>
              <a:spcAft>
                <a:spcPts val="0"/>
              </a:spcAft>
              <a:buClr>
                <a:srgbClr val="FFFFFF"/>
              </a:buClr>
              <a:buSzPts val="2200"/>
              <a:buFont typeface="Arial"/>
              <a:buChar char="•"/>
            </a:pPr>
            <a:r>
              <a:rPr b="0" i="0" lang="en-GB" sz="2200" u="none" cap="none" strike="noStrike">
                <a:solidFill>
                  <a:srgbClr val="FFFFFF"/>
                </a:solidFill>
                <a:latin typeface="Arial"/>
                <a:ea typeface="Arial"/>
                <a:cs typeface="Arial"/>
                <a:sym typeface="Arial"/>
              </a:rPr>
              <a:t>Quy trình vệ sinh và bảo trì cửa hàng</a:t>
            </a:r>
            <a:endParaRPr/>
          </a:p>
        </p:txBody>
      </p:sp>
      <p:grpSp>
        <p:nvGrpSpPr>
          <p:cNvPr id="541" name="Google Shape;541;p16"/>
          <p:cNvGrpSpPr/>
          <p:nvPr/>
        </p:nvGrpSpPr>
        <p:grpSpPr>
          <a:xfrm>
            <a:off x="15891350" y="2595430"/>
            <a:ext cx="271755" cy="271755"/>
            <a:chOff x="0" y="0"/>
            <a:chExt cx="812800" cy="812800"/>
          </a:xfrm>
        </p:grpSpPr>
        <p:sp>
          <p:nvSpPr>
            <p:cNvPr id="542" name="Google Shape;54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4" name="Google Shape;544;p16"/>
          <p:cNvGrpSpPr/>
          <p:nvPr/>
        </p:nvGrpSpPr>
        <p:grpSpPr>
          <a:xfrm>
            <a:off x="16346915" y="2595430"/>
            <a:ext cx="271755" cy="271755"/>
            <a:chOff x="0" y="0"/>
            <a:chExt cx="812800" cy="812800"/>
          </a:xfrm>
        </p:grpSpPr>
        <p:sp>
          <p:nvSpPr>
            <p:cNvPr id="545" name="Google Shape;54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7" name="Google Shape;547;p16"/>
          <p:cNvGrpSpPr/>
          <p:nvPr/>
        </p:nvGrpSpPr>
        <p:grpSpPr>
          <a:xfrm>
            <a:off x="16802670" y="2595430"/>
            <a:ext cx="271755" cy="271755"/>
            <a:chOff x="0" y="0"/>
            <a:chExt cx="812800" cy="812800"/>
          </a:xfrm>
        </p:grpSpPr>
        <p:sp>
          <p:nvSpPr>
            <p:cNvPr id="548" name="Google Shape;54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553" name="Shape 553"/>
        <p:cNvGrpSpPr/>
        <p:nvPr/>
      </p:nvGrpSpPr>
      <p:grpSpPr>
        <a:xfrm>
          <a:off x="0" y="0"/>
          <a:ext cx="0" cy="0"/>
          <a:chOff x="0" y="0"/>
          <a:chExt cx="0" cy="0"/>
        </a:xfrm>
      </p:grpSpPr>
      <p:sp>
        <p:nvSpPr>
          <p:cNvPr id="554" name="Google Shape;554;p17"/>
          <p:cNvSpPr txBox="1"/>
          <p:nvPr/>
        </p:nvSpPr>
        <p:spPr>
          <a:xfrm>
            <a:off x="7284775" y="9061450"/>
            <a:ext cx="3718449" cy="384174"/>
          </a:xfrm>
          <a:prstGeom prst="rect">
            <a:avLst/>
          </a:prstGeom>
          <a:noFill/>
          <a:ln>
            <a:noFill/>
          </a:ln>
        </p:spPr>
        <p:txBody>
          <a:bodyPr anchorCtr="0" anchor="t" bIns="0" lIns="0" spcFirstLastPara="1" rIns="0" wrap="square" tIns="0">
            <a:spAutoFit/>
          </a:bodyPr>
          <a:lstStyle/>
          <a:p>
            <a:pPr indent="0" lvl="0" marL="0" marR="0" rtl="0" algn="l">
              <a:lnSpc>
                <a:spcPct val="104001"/>
              </a:lnSpc>
              <a:spcBef>
                <a:spcPts val="0"/>
              </a:spcBef>
              <a:spcAft>
                <a:spcPts val="0"/>
              </a:spcAft>
              <a:buNone/>
            </a:pPr>
            <a:r>
              <a:rPr lang="en-GB" sz="2499">
                <a:solidFill>
                  <a:srgbClr val="F2CE3C"/>
                </a:solidFill>
                <a:latin typeface="Arial"/>
                <a:ea typeface="Arial"/>
                <a:cs typeface="Arial"/>
                <a:sym typeface="Arial"/>
              </a:rPr>
              <a:t>Sơ đồ kiến trúc nghiệp vụ</a:t>
            </a:r>
            <a:endParaRPr/>
          </a:p>
        </p:txBody>
      </p:sp>
      <p:grpSp>
        <p:nvGrpSpPr>
          <p:cNvPr id="555" name="Google Shape;555;p17"/>
          <p:cNvGrpSpPr/>
          <p:nvPr/>
        </p:nvGrpSpPr>
        <p:grpSpPr>
          <a:xfrm>
            <a:off x="3689908" y="9535047"/>
            <a:ext cx="14979236" cy="1258737"/>
            <a:chOff x="0" y="-38100"/>
            <a:chExt cx="3945149" cy="331519"/>
          </a:xfrm>
        </p:grpSpPr>
        <p:sp>
          <p:nvSpPr>
            <p:cNvPr id="556" name="Google Shape;556;p17"/>
            <p:cNvSpPr/>
            <p:nvPr/>
          </p:nvSpPr>
          <p:spPr>
            <a:xfrm>
              <a:off x="0" y="0"/>
              <a:ext cx="3945149" cy="293419"/>
            </a:xfrm>
            <a:custGeom>
              <a:rect b="b" l="l" r="r" t="t"/>
              <a:pathLst>
                <a:path extrusionOk="0" h="293419" w="3945149">
                  <a:moveTo>
                    <a:pt x="0" y="0"/>
                  </a:moveTo>
                  <a:lnTo>
                    <a:pt x="3945149" y="0"/>
                  </a:lnTo>
                  <a:lnTo>
                    <a:pt x="3945149" y="293419"/>
                  </a:lnTo>
                  <a:lnTo>
                    <a:pt x="0" y="293419"/>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17"/>
            <p:cNvSpPr txBox="1"/>
            <p:nvPr/>
          </p:nvSpPr>
          <p:spPr>
            <a:xfrm>
              <a:off x="0" y="-38100"/>
              <a:ext cx="3945149" cy="3315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8" name="Google Shape;558;p17"/>
          <p:cNvSpPr/>
          <p:nvPr/>
        </p:nvSpPr>
        <p:spPr>
          <a:xfrm rot="533936">
            <a:off x="-244778" y="7792284"/>
            <a:ext cx="9295379" cy="4989431"/>
          </a:xfrm>
          <a:custGeom>
            <a:rect b="b" l="l" r="r" t="t"/>
            <a:pathLst>
              <a:path extrusionOk="0" h="4989431" w="9295379">
                <a:moveTo>
                  <a:pt x="9295379" y="4989432"/>
                </a:moveTo>
                <a:lnTo>
                  <a:pt x="0" y="4989432"/>
                </a:lnTo>
                <a:lnTo>
                  <a:pt x="0" y="0"/>
                </a:lnTo>
                <a:lnTo>
                  <a:pt x="9295379" y="0"/>
                </a:lnTo>
                <a:lnTo>
                  <a:pt x="9295379" y="498943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17"/>
          <p:cNvSpPr/>
          <p:nvPr/>
        </p:nvSpPr>
        <p:spPr>
          <a:xfrm rot="-10266064">
            <a:off x="10578596" y="-2332241"/>
            <a:ext cx="9295379" cy="4989431"/>
          </a:xfrm>
          <a:custGeom>
            <a:rect b="b" l="l" r="r" t="t"/>
            <a:pathLst>
              <a:path extrusionOk="0" h="4989431" w="9295379">
                <a:moveTo>
                  <a:pt x="0" y="0"/>
                </a:moveTo>
                <a:lnTo>
                  <a:pt x="9295379" y="0"/>
                </a:lnTo>
                <a:lnTo>
                  <a:pt x="9295379" y="4989431"/>
                </a:lnTo>
                <a:lnTo>
                  <a:pt x="0" y="498943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60" name="Google Shape;560;p17"/>
          <p:cNvGrpSpPr/>
          <p:nvPr/>
        </p:nvGrpSpPr>
        <p:grpSpPr>
          <a:xfrm>
            <a:off x="15891350" y="2595430"/>
            <a:ext cx="271755" cy="271755"/>
            <a:chOff x="0" y="0"/>
            <a:chExt cx="812800" cy="812800"/>
          </a:xfrm>
        </p:grpSpPr>
        <p:sp>
          <p:nvSpPr>
            <p:cNvPr id="561" name="Google Shape;56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3" name="Google Shape;563;p17"/>
          <p:cNvGrpSpPr/>
          <p:nvPr/>
        </p:nvGrpSpPr>
        <p:grpSpPr>
          <a:xfrm>
            <a:off x="16346915" y="2595430"/>
            <a:ext cx="271755" cy="271755"/>
            <a:chOff x="0" y="0"/>
            <a:chExt cx="812800" cy="812800"/>
          </a:xfrm>
        </p:grpSpPr>
        <p:sp>
          <p:nvSpPr>
            <p:cNvPr id="564" name="Google Shape;56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6" name="Google Shape;566;p17"/>
          <p:cNvGrpSpPr/>
          <p:nvPr/>
        </p:nvGrpSpPr>
        <p:grpSpPr>
          <a:xfrm>
            <a:off x="16802670" y="2595430"/>
            <a:ext cx="271755" cy="271755"/>
            <a:chOff x="0" y="0"/>
            <a:chExt cx="812800" cy="812800"/>
          </a:xfrm>
        </p:grpSpPr>
        <p:sp>
          <p:nvSpPr>
            <p:cNvPr id="567" name="Google Shape;56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9" name="Google Shape;569;p17"/>
          <p:cNvSpPr/>
          <p:nvPr/>
        </p:nvSpPr>
        <p:spPr>
          <a:xfrm>
            <a:off x="4112378" y="341989"/>
            <a:ext cx="10063243" cy="8490862"/>
          </a:xfrm>
          <a:custGeom>
            <a:rect b="b" l="l" r="r" t="t"/>
            <a:pathLst>
              <a:path extrusionOk="0" h="8490862" w="10063243">
                <a:moveTo>
                  <a:pt x="0" y="0"/>
                </a:moveTo>
                <a:lnTo>
                  <a:pt x="10063244" y="0"/>
                </a:lnTo>
                <a:lnTo>
                  <a:pt x="10063244" y="8490861"/>
                </a:lnTo>
                <a:lnTo>
                  <a:pt x="0" y="84908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573" name="Shape 573"/>
        <p:cNvGrpSpPr/>
        <p:nvPr/>
      </p:nvGrpSpPr>
      <p:grpSpPr>
        <a:xfrm>
          <a:off x="0" y="0"/>
          <a:ext cx="0" cy="0"/>
          <a:chOff x="0" y="0"/>
          <a:chExt cx="0" cy="0"/>
        </a:xfrm>
      </p:grpSpPr>
      <p:grpSp>
        <p:nvGrpSpPr>
          <p:cNvPr id="574" name="Google Shape;574;p18"/>
          <p:cNvGrpSpPr/>
          <p:nvPr/>
        </p:nvGrpSpPr>
        <p:grpSpPr>
          <a:xfrm rot="-10099251">
            <a:off x="7618267" y="-3182226"/>
            <a:ext cx="9458177" cy="4893382"/>
            <a:chOff x="0" y="0"/>
            <a:chExt cx="1571021" cy="812800"/>
          </a:xfrm>
        </p:grpSpPr>
        <p:sp>
          <p:nvSpPr>
            <p:cNvPr id="575" name="Google Shape;575;p18"/>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18"/>
            <p:cNvSpPr txBox="1"/>
            <p:nvPr/>
          </p:nvSpPr>
          <p:spPr>
            <a:xfrm>
              <a:off x="147283" y="38100"/>
              <a:ext cx="1276455"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7" name="Google Shape;577;p18"/>
          <p:cNvGrpSpPr/>
          <p:nvPr/>
        </p:nvGrpSpPr>
        <p:grpSpPr>
          <a:xfrm rot="-9045131">
            <a:off x="7722861" y="-1492818"/>
            <a:ext cx="15057288" cy="4893382"/>
            <a:chOff x="0" y="0"/>
            <a:chExt cx="2501044" cy="812800"/>
          </a:xfrm>
        </p:grpSpPr>
        <p:sp>
          <p:nvSpPr>
            <p:cNvPr id="578" name="Google Shape;578;p18"/>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18"/>
            <p:cNvSpPr txBox="1"/>
            <p:nvPr/>
          </p:nvSpPr>
          <p:spPr>
            <a:xfrm>
              <a:off x="234473" y="38100"/>
              <a:ext cx="2032098"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0" name="Google Shape;580;p18"/>
          <p:cNvGrpSpPr/>
          <p:nvPr/>
        </p:nvGrpSpPr>
        <p:grpSpPr>
          <a:xfrm rot="10080815">
            <a:off x="7625909" y="9112620"/>
            <a:ext cx="9458177" cy="4893382"/>
            <a:chOff x="0" y="0"/>
            <a:chExt cx="1571021" cy="812800"/>
          </a:xfrm>
        </p:grpSpPr>
        <p:sp>
          <p:nvSpPr>
            <p:cNvPr id="581" name="Google Shape;581;p18"/>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18"/>
            <p:cNvSpPr txBox="1"/>
            <p:nvPr/>
          </p:nvSpPr>
          <p:spPr>
            <a:xfrm>
              <a:off x="147283" y="38100"/>
              <a:ext cx="1276455"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3" name="Google Shape;583;p18"/>
          <p:cNvGrpSpPr/>
          <p:nvPr/>
        </p:nvGrpSpPr>
        <p:grpSpPr>
          <a:xfrm rot="9049706">
            <a:off x="9730656" y="5977146"/>
            <a:ext cx="15057288" cy="4893382"/>
            <a:chOff x="0" y="0"/>
            <a:chExt cx="2501044" cy="812800"/>
          </a:xfrm>
        </p:grpSpPr>
        <p:sp>
          <p:nvSpPr>
            <p:cNvPr id="584" name="Google Shape;584;p18"/>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18"/>
            <p:cNvSpPr txBox="1"/>
            <p:nvPr/>
          </p:nvSpPr>
          <p:spPr>
            <a:xfrm>
              <a:off x="234473" y="38100"/>
              <a:ext cx="2032098"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6" name="Google Shape;586;p18"/>
          <p:cNvGrpSpPr/>
          <p:nvPr/>
        </p:nvGrpSpPr>
        <p:grpSpPr>
          <a:xfrm>
            <a:off x="9461659" y="271673"/>
            <a:ext cx="9743655" cy="9743655"/>
            <a:chOff x="0" y="0"/>
            <a:chExt cx="812800" cy="812800"/>
          </a:xfrm>
        </p:grpSpPr>
        <p:sp>
          <p:nvSpPr>
            <p:cNvPr id="587" name="Google Shape;58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5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9" name="Google Shape;589;p18"/>
          <p:cNvSpPr/>
          <p:nvPr/>
        </p:nvSpPr>
        <p:spPr>
          <a:xfrm>
            <a:off x="9693521" y="503535"/>
            <a:ext cx="9279931" cy="927993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0" r="0" t="0"/>
            </a:stretch>
          </a:blipFill>
          <a:ln cap="sq" cmpd="sng" w="266700">
            <a:solidFill>
              <a:srgbClr val="F2CE3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90" name="Google Shape;590;p18"/>
          <p:cNvGrpSpPr/>
          <p:nvPr/>
        </p:nvGrpSpPr>
        <p:grpSpPr>
          <a:xfrm>
            <a:off x="7487229" y="6066066"/>
            <a:ext cx="271755" cy="271755"/>
            <a:chOff x="0" y="0"/>
            <a:chExt cx="812800" cy="812800"/>
          </a:xfrm>
        </p:grpSpPr>
        <p:sp>
          <p:nvSpPr>
            <p:cNvPr id="591" name="Google Shape;59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3" name="Google Shape;593;p18"/>
          <p:cNvGrpSpPr/>
          <p:nvPr/>
        </p:nvGrpSpPr>
        <p:grpSpPr>
          <a:xfrm>
            <a:off x="7942794" y="6066066"/>
            <a:ext cx="271755" cy="271755"/>
            <a:chOff x="0" y="0"/>
            <a:chExt cx="812800" cy="812800"/>
          </a:xfrm>
        </p:grpSpPr>
        <p:sp>
          <p:nvSpPr>
            <p:cNvPr id="594" name="Google Shape;59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6" name="Google Shape;596;p18"/>
          <p:cNvGrpSpPr/>
          <p:nvPr/>
        </p:nvGrpSpPr>
        <p:grpSpPr>
          <a:xfrm>
            <a:off x="8398548" y="6066066"/>
            <a:ext cx="271755" cy="271755"/>
            <a:chOff x="0" y="0"/>
            <a:chExt cx="812800" cy="812800"/>
          </a:xfrm>
        </p:grpSpPr>
        <p:sp>
          <p:nvSpPr>
            <p:cNvPr id="597" name="Google Shape;59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9" name="Google Shape;599;p18"/>
          <p:cNvSpPr txBox="1"/>
          <p:nvPr/>
        </p:nvSpPr>
        <p:spPr>
          <a:xfrm>
            <a:off x="1028700" y="2464354"/>
            <a:ext cx="5210754" cy="5310666"/>
          </a:xfrm>
          <a:prstGeom prst="rect">
            <a:avLst/>
          </a:prstGeom>
          <a:noFill/>
          <a:ln>
            <a:noFill/>
          </a:ln>
        </p:spPr>
        <p:txBody>
          <a:bodyPr anchorCtr="0" anchor="t" bIns="0" lIns="0" spcFirstLastPara="1" rIns="0" wrap="square" tIns="0">
            <a:spAutoFit/>
          </a:bodyPr>
          <a:lstStyle/>
          <a:p>
            <a:pPr indent="0" lvl="0" marL="0" marR="0" rtl="0" algn="l">
              <a:lnSpc>
                <a:spcPct val="104007"/>
              </a:lnSpc>
              <a:spcBef>
                <a:spcPts val="0"/>
              </a:spcBef>
              <a:spcAft>
                <a:spcPts val="0"/>
              </a:spcAft>
              <a:buNone/>
            </a:pPr>
            <a:r>
              <a:rPr b="1" lang="en-GB" sz="9632">
                <a:solidFill>
                  <a:srgbClr val="F2CE3C"/>
                </a:solidFill>
                <a:latin typeface="Arial"/>
                <a:ea typeface="Arial"/>
                <a:cs typeface="Arial"/>
                <a:sym typeface="Arial"/>
              </a:rPr>
              <a:t>CÂU </a:t>
            </a:r>
            <a:endParaRPr/>
          </a:p>
          <a:p>
            <a:pPr indent="0" lvl="0" marL="0" marR="0" rtl="0" algn="l">
              <a:lnSpc>
                <a:spcPct val="104007"/>
              </a:lnSpc>
              <a:spcBef>
                <a:spcPts val="0"/>
              </a:spcBef>
              <a:spcAft>
                <a:spcPts val="0"/>
              </a:spcAft>
              <a:buNone/>
            </a:pPr>
            <a:r>
              <a:rPr b="1" lang="en-GB" sz="9632">
                <a:solidFill>
                  <a:srgbClr val="F2CE3C"/>
                </a:solidFill>
                <a:latin typeface="Arial"/>
                <a:ea typeface="Arial"/>
                <a:cs typeface="Arial"/>
                <a:sym typeface="Arial"/>
              </a:rPr>
              <a:t>HỎI </a:t>
            </a:r>
            <a:endParaRPr/>
          </a:p>
          <a:p>
            <a:pPr indent="0" lvl="0" marL="0" marR="0" rtl="0" algn="l">
              <a:lnSpc>
                <a:spcPct val="104007"/>
              </a:lnSpc>
              <a:spcBef>
                <a:spcPts val="0"/>
              </a:spcBef>
              <a:spcAft>
                <a:spcPts val="0"/>
              </a:spcAft>
              <a:buNone/>
            </a:pPr>
            <a:r>
              <a:rPr b="1" lang="en-GB" sz="9632">
                <a:solidFill>
                  <a:srgbClr val="F2CE3C"/>
                </a:solidFill>
                <a:latin typeface="Arial"/>
                <a:ea typeface="Arial"/>
                <a:cs typeface="Arial"/>
                <a:sym typeface="Arial"/>
              </a:rPr>
              <a:t>PHỎNG </a:t>
            </a:r>
            <a:endParaRPr/>
          </a:p>
          <a:p>
            <a:pPr indent="0" lvl="0" marL="0" marR="0" rtl="0" algn="l">
              <a:lnSpc>
                <a:spcPct val="104007"/>
              </a:lnSpc>
              <a:spcBef>
                <a:spcPts val="0"/>
              </a:spcBef>
              <a:spcAft>
                <a:spcPts val="0"/>
              </a:spcAft>
              <a:buNone/>
            </a:pPr>
            <a:r>
              <a:rPr b="1" lang="en-GB" sz="9632">
                <a:solidFill>
                  <a:srgbClr val="F2CE3C"/>
                </a:solidFill>
                <a:latin typeface="Arial"/>
                <a:ea typeface="Arial"/>
                <a:cs typeface="Arial"/>
                <a:sym typeface="Arial"/>
              </a:rPr>
              <a:t>VẤN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603" name="Shape 603"/>
        <p:cNvGrpSpPr/>
        <p:nvPr/>
      </p:nvGrpSpPr>
      <p:grpSpPr>
        <a:xfrm>
          <a:off x="0" y="0"/>
          <a:ext cx="0" cy="0"/>
          <a:chOff x="0" y="0"/>
          <a:chExt cx="0" cy="0"/>
        </a:xfrm>
      </p:grpSpPr>
      <p:sp>
        <p:nvSpPr>
          <p:cNvPr id="604" name="Google Shape;604;p19"/>
          <p:cNvSpPr txBox="1"/>
          <p:nvPr/>
        </p:nvSpPr>
        <p:spPr>
          <a:xfrm>
            <a:off x="860265" y="822165"/>
            <a:ext cx="14197585" cy="4786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QUY TRÌNH QUẢN LÝ VÀ MỞ RỘNG CHUỖI CỬA HÀNG TẠI BÁCH HÓA XANH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107" name="Shape 107"/>
        <p:cNvGrpSpPr/>
        <p:nvPr/>
      </p:nvGrpSpPr>
      <p:grpSpPr>
        <a:xfrm>
          <a:off x="0" y="0"/>
          <a:ext cx="0" cy="0"/>
          <a:chOff x="0" y="0"/>
          <a:chExt cx="0" cy="0"/>
        </a:xfrm>
      </p:grpSpPr>
      <p:sp>
        <p:nvSpPr>
          <p:cNvPr id="108" name="Google Shape;108;p2"/>
          <p:cNvSpPr txBox="1"/>
          <p:nvPr/>
        </p:nvSpPr>
        <p:spPr>
          <a:xfrm>
            <a:off x="1028700" y="990600"/>
            <a:ext cx="10680470"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THÀNH VIÊN</a:t>
            </a:r>
            <a:endParaRPr/>
          </a:p>
        </p:txBody>
      </p:sp>
      <p:sp>
        <p:nvSpPr>
          <p:cNvPr id="109" name="Google Shape;109;p2"/>
          <p:cNvSpPr txBox="1"/>
          <p:nvPr/>
        </p:nvSpPr>
        <p:spPr>
          <a:xfrm>
            <a:off x="5668958" y="2728308"/>
            <a:ext cx="11590342"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lang="en-GB" sz="3999">
                <a:solidFill>
                  <a:srgbClr val="FFFFFF"/>
                </a:solidFill>
                <a:latin typeface="Arial"/>
                <a:ea typeface="Arial"/>
                <a:cs typeface="Arial"/>
                <a:sym typeface="Arial"/>
              </a:rPr>
              <a:t>Võ Thị Cẩm Nguyệt (nhóm trưởng)</a:t>
            </a:r>
            <a:endParaRPr/>
          </a:p>
        </p:txBody>
      </p:sp>
      <p:cxnSp>
        <p:nvCxnSpPr>
          <p:cNvPr id="110" name="Google Shape;110;p2"/>
          <p:cNvCxnSpPr/>
          <p:nvPr/>
        </p:nvCxnSpPr>
        <p:spPr>
          <a:xfrm>
            <a:off x="1085850" y="3182333"/>
            <a:ext cx="824668" cy="0"/>
          </a:xfrm>
          <a:prstGeom prst="straightConnector1">
            <a:avLst/>
          </a:prstGeom>
          <a:noFill/>
          <a:ln cap="flat" cmpd="sng" w="28575">
            <a:solidFill>
              <a:srgbClr val="FFFFFF"/>
            </a:solidFill>
            <a:prstDash val="solid"/>
            <a:round/>
            <a:headEnd len="sm" w="sm" type="none"/>
            <a:tailEnd len="sm" w="sm" type="none"/>
          </a:ln>
        </p:spPr>
      </p:cxnSp>
      <p:grpSp>
        <p:nvGrpSpPr>
          <p:cNvPr id="111" name="Google Shape;111;p2"/>
          <p:cNvGrpSpPr/>
          <p:nvPr/>
        </p:nvGrpSpPr>
        <p:grpSpPr>
          <a:xfrm>
            <a:off x="971550" y="3039788"/>
            <a:ext cx="285091" cy="285091"/>
            <a:chOff x="0" y="0"/>
            <a:chExt cx="812800" cy="812800"/>
          </a:xfrm>
        </p:grpSpPr>
        <p:sp>
          <p:nvSpPr>
            <p:cNvPr id="112" name="Google Shape;11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4" name="Google Shape;114;p2"/>
          <p:cNvGrpSpPr/>
          <p:nvPr/>
        </p:nvGrpSpPr>
        <p:grpSpPr>
          <a:xfrm>
            <a:off x="1910518" y="2701956"/>
            <a:ext cx="3415073" cy="884906"/>
            <a:chOff x="0" y="-38100"/>
            <a:chExt cx="1715437" cy="444500"/>
          </a:xfrm>
        </p:grpSpPr>
        <p:sp>
          <p:nvSpPr>
            <p:cNvPr id="115" name="Google Shape;115;p2"/>
            <p:cNvSpPr/>
            <p:nvPr/>
          </p:nvSpPr>
          <p:spPr>
            <a:xfrm>
              <a:off x="0" y="0"/>
              <a:ext cx="1715437" cy="406400"/>
            </a:xfrm>
            <a:custGeom>
              <a:rect b="b" l="l" r="r" t="t"/>
              <a:pathLst>
                <a:path extrusionOk="0" h="406400" w="1715437">
                  <a:moveTo>
                    <a:pt x="1512237" y="0"/>
                  </a:moveTo>
                  <a:cubicBezTo>
                    <a:pt x="1624462" y="0"/>
                    <a:pt x="1715437" y="90976"/>
                    <a:pt x="1715437" y="203200"/>
                  </a:cubicBezTo>
                  <a:cubicBezTo>
                    <a:pt x="1715437" y="315424"/>
                    <a:pt x="1624462" y="406400"/>
                    <a:pt x="15122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2"/>
            <p:cNvSpPr txBox="1"/>
            <p:nvPr/>
          </p:nvSpPr>
          <p:spPr>
            <a:xfrm>
              <a:off x="0" y="-38100"/>
              <a:ext cx="17154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 name="Google Shape;117;p2"/>
          <p:cNvSpPr txBox="1"/>
          <p:nvPr/>
        </p:nvSpPr>
        <p:spPr>
          <a:xfrm>
            <a:off x="1949147" y="2863944"/>
            <a:ext cx="3376444" cy="676910"/>
          </a:xfrm>
          <a:prstGeom prst="rect">
            <a:avLst/>
          </a:prstGeom>
          <a:noFill/>
          <a:ln>
            <a:noFill/>
          </a:ln>
        </p:spPr>
        <p:txBody>
          <a:bodyPr anchorCtr="0" anchor="t" bIns="0" lIns="0" spcFirstLastPara="1" rIns="0" wrap="square" tIns="0">
            <a:spAutoFit/>
          </a:bodyPr>
          <a:lstStyle/>
          <a:p>
            <a:pPr indent="0" lvl="0" marL="0" marR="0" rtl="0" algn="ctr">
              <a:lnSpc>
                <a:spcPct val="118004"/>
              </a:lnSpc>
              <a:spcBef>
                <a:spcPts val="0"/>
              </a:spcBef>
              <a:spcAft>
                <a:spcPts val="0"/>
              </a:spcAft>
              <a:buNone/>
            </a:pPr>
            <a:r>
              <a:rPr b="1" lang="en-GB" sz="3999">
                <a:solidFill>
                  <a:srgbClr val="F2CE3C"/>
                </a:solidFill>
                <a:latin typeface="Arial"/>
                <a:ea typeface="Arial"/>
                <a:cs typeface="Arial"/>
                <a:sym typeface="Arial"/>
              </a:rPr>
              <a:t>24410206</a:t>
            </a:r>
            <a:endParaRPr/>
          </a:p>
        </p:txBody>
      </p:sp>
      <p:sp>
        <p:nvSpPr>
          <p:cNvPr id="118" name="Google Shape;118;p2"/>
          <p:cNvSpPr txBox="1"/>
          <p:nvPr/>
        </p:nvSpPr>
        <p:spPr>
          <a:xfrm>
            <a:off x="5668958" y="4216766"/>
            <a:ext cx="11590342"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lang="en-GB" sz="3999">
                <a:solidFill>
                  <a:srgbClr val="FFFFFF"/>
                </a:solidFill>
                <a:latin typeface="Arial"/>
                <a:ea typeface="Arial"/>
                <a:cs typeface="Arial"/>
                <a:sym typeface="Arial"/>
              </a:rPr>
              <a:t>Nguyễn Thành Vinh</a:t>
            </a:r>
            <a:endParaRPr/>
          </a:p>
        </p:txBody>
      </p:sp>
      <p:cxnSp>
        <p:nvCxnSpPr>
          <p:cNvPr id="119" name="Google Shape;119;p2"/>
          <p:cNvCxnSpPr/>
          <p:nvPr/>
        </p:nvCxnSpPr>
        <p:spPr>
          <a:xfrm>
            <a:off x="1085850" y="4670791"/>
            <a:ext cx="824668" cy="0"/>
          </a:xfrm>
          <a:prstGeom prst="straightConnector1">
            <a:avLst/>
          </a:prstGeom>
          <a:noFill/>
          <a:ln cap="flat" cmpd="sng" w="28575">
            <a:solidFill>
              <a:srgbClr val="FFFFFF"/>
            </a:solidFill>
            <a:prstDash val="solid"/>
            <a:round/>
            <a:headEnd len="sm" w="sm" type="none"/>
            <a:tailEnd len="sm" w="sm" type="none"/>
          </a:ln>
        </p:spPr>
      </p:cxnSp>
      <p:grpSp>
        <p:nvGrpSpPr>
          <p:cNvPr id="120" name="Google Shape;120;p2"/>
          <p:cNvGrpSpPr/>
          <p:nvPr/>
        </p:nvGrpSpPr>
        <p:grpSpPr>
          <a:xfrm>
            <a:off x="971550" y="4528245"/>
            <a:ext cx="285091" cy="285091"/>
            <a:chOff x="0" y="0"/>
            <a:chExt cx="812800" cy="812800"/>
          </a:xfrm>
        </p:grpSpPr>
        <p:sp>
          <p:nvSpPr>
            <p:cNvPr id="121" name="Google Shape;121;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3" name="Google Shape;123;p2"/>
          <p:cNvGrpSpPr/>
          <p:nvPr/>
        </p:nvGrpSpPr>
        <p:grpSpPr>
          <a:xfrm>
            <a:off x="1910518" y="4190414"/>
            <a:ext cx="3415073" cy="884906"/>
            <a:chOff x="0" y="-38100"/>
            <a:chExt cx="1715437" cy="444500"/>
          </a:xfrm>
        </p:grpSpPr>
        <p:sp>
          <p:nvSpPr>
            <p:cNvPr id="124" name="Google Shape;124;p2"/>
            <p:cNvSpPr/>
            <p:nvPr/>
          </p:nvSpPr>
          <p:spPr>
            <a:xfrm>
              <a:off x="0" y="0"/>
              <a:ext cx="1715437" cy="406400"/>
            </a:xfrm>
            <a:custGeom>
              <a:rect b="b" l="l" r="r" t="t"/>
              <a:pathLst>
                <a:path extrusionOk="0" h="406400" w="1715437">
                  <a:moveTo>
                    <a:pt x="1512237" y="0"/>
                  </a:moveTo>
                  <a:cubicBezTo>
                    <a:pt x="1624462" y="0"/>
                    <a:pt x="1715437" y="90976"/>
                    <a:pt x="1715437" y="203200"/>
                  </a:cubicBezTo>
                  <a:cubicBezTo>
                    <a:pt x="1715437" y="315424"/>
                    <a:pt x="1624462" y="406400"/>
                    <a:pt x="15122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2"/>
            <p:cNvSpPr txBox="1"/>
            <p:nvPr/>
          </p:nvSpPr>
          <p:spPr>
            <a:xfrm>
              <a:off x="0" y="-38100"/>
              <a:ext cx="17154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6" name="Google Shape;126;p2"/>
          <p:cNvSpPr txBox="1"/>
          <p:nvPr/>
        </p:nvSpPr>
        <p:spPr>
          <a:xfrm>
            <a:off x="1949147" y="4352402"/>
            <a:ext cx="3376444" cy="676910"/>
          </a:xfrm>
          <a:prstGeom prst="rect">
            <a:avLst/>
          </a:prstGeom>
          <a:noFill/>
          <a:ln>
            <a:noFill/>
          </a:ln>
        </p:spPr>
        <p:txBody>
          <a:bodyPr anchorCtr="0" anchor="t" bIns="0" lIns="0" spcFirstLastPara="1" rIns="0" wrap="square" tIns="0">
            <a:spAutoFit/>
          </a:bodyPr>
          <a:lstStyle/>
          <a:p>
            <a:pPr indent="0" lvl="0" marL="0" marR="0" rtl="0" algn="ctr">
              <a:lnSpc>
                <a:spcPct val="118004"/>
              </a:lnSpc>
              <a:spcBef>
                <a:spcPts val="0"/>
              </a:spcBef>
              <a:spcAft>
                <a:spcPts val="0"/>
              </a:spcAft>
              <a:buNone/>
            </a:pPr>
            <a:r>
              <a:rPr b="1" lang="en-GB" sz="3999">
                <a:solidFill>
                  <a:srgbClr val="F2CE3C"/>
                </a:solidFill>
                <a:latin typeface="Arial"/>
                <a:ea typeface="Arial"/>
                <a:cs typeface="Arial"/>
                <a:sym typeface="Arial"/>
              </a:rPr>
              <a:t>24410258</a:t>
            </a:r>
            <a:endParaRPr/>
          </a:p>
        </p:txBody>
      </p:sp>
      <p:sp>
        <p:nvSpPr>
          <p:cNvPr id="127" name="Google Shape;127;p2"/>
          <p:cNvSpPr txBox="1"/>
          <p:nvPr/>
        </p:nvSpPr>
        <p:spPr>
          <a:xfrm>
            <a:off x="5668958" y="5705224"/>
            <a:ext cx="11590342"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lang="en-GB" sz="3999">
                <a:solidFill>
                  <a:srgbClr val="FFFFFF"/>
                </a:solidFill>
                <a:latin typeface="Arial"/>
                <a:ea typeface="Arial"/>
                <a:cs typeface="Arial"/>
                <a:sym typeface="Arial"/>
              </a:rPr>
              <a:t>Lê Thành Công</a:t>
            </a:r>
            <a:endParaRPr/>
          </a:p>
        </p:txBody>
      </p:sp>
      <p:cxnSp>
        <p:nvCxnSpPr>
          <p:cNvPr id="128" name="Google Shape;128;p2"/>
          <p:cNvCxnSpPr/>
          <p:nvPr/>
        </p:nvCxnSpPr>
        <p:spPr>
          <a:xfrm>
            <a:off x="1085850" y="6159249"/>
            <a:ext cx="824668" cy="0"/>
          </a:xfrm>
          <a:prstGeom prst="straightConnector1">
            <a:avLst/>
          </a:prstGeom>
          <a:noFill/>
          <a:ln cap="flat" cmpd="sng" w="28575">
            <a:solidFill>
              <a:srgbClr val="FFFFFF"/>
            </a:solidFill>
            <a:prstDash val="solid"/>
            <a:round/>
            <a:headEnd len="sm" w="sm" type="none"/>
            <a:tailEnd len="sm" w="sm" type="none"/>
          </a:ln>
        </p:spPr>
      </p:cxnSp>
      <p:grpSp>
        <p:nvGrpSpPr>
          <p:cNvPr id="129" name="Google Shape;129;p2"/>
          <p:cNvGrpSpPr/>
          <p:nvPr/>
        </p:nvGrpSpPr>
        <p:grpSpPr>
          <a:xfrm>
            <a:off x="971550" y="6016703"/>
            <a:ext cx="285091" cy="285091"/>
            <a:chOff x="0" y="0"/>
            <a:chExt cx="812800" cy="812800"/>
          </a:xfrm>
        </p:grpSpPr>
        <p:sp>
          <p:nvSpPr>
            <p:cNvPr id="130" name="Google Shape;130;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2" name="Google Shape;132;p2"/>
          <p:cNvGrpSpPr/>
          <p:nvPr/>
        </p:nvGrpSpPr>
        <p:grpSpPr>
          <a:xfrm>
            <a:off x="1910518" y="5678871"/>
            <a:ext cx="3415073" cy="884906"/>
            <a:chOff x="0" y="-38100"/>
            <a:chExt cx="1715437" cy="444500"/>
          </a:xfrm>
        </p:grpSpPr>
        <p:sp>
          <p:nvSpPr>
            <p:cNvPr id="133" name="Google Shape;133;p2"/>
            <p:cNvSpPr/>
            <p:nvPr/>
          </p:nvSpPr>
          <p:spPr>
            <a:xfrm>
              <a:off x="0" y="0"/>
              <a:ext cx="1715437" cy="406400"/>
            </a:xfrm>
            <a:custGeom>
              <a:rect b="b" l="l" r="r" t="t"/>
              <a:pathLst>
                <a:path extrusionOk="0" h="406400" w="1715437">
                  <a:moveTo>
                    <a:pt x="1512237" y="0"/>
                  </a:moveTo>
                  <a:cubicBezTo>
                    <a:pt x="1624462" y="0"/>
                    <a:pt x="1715437" y="90976"/>
                    <a:pt x="1715437" y="203200"/>
                  </a:cubicBezTo>
                  <a:cubicBezTo>
                    <a:pt x="1715437" y="315424"/>
                    <a:pt x="1624462" y="406400"/>
                    <a:pt x="15122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2"/>
            <p:cNvSpPr txBox="1"/>
            <p:nvPr/>
          </p:nvSpPr>
          <p:spPr>
            <a:xfrm>
              <a:off x="0" y="-38100"/>
              <a:ext cx="17154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5" name="Google Shape;135;p2"/>
          <p:cNvSpPr txBox="1"/>
          <p:nvPr/>
        </p:nvSpPr>
        <p:spPr>
          <a:xfrm>
            <a:off x="1949147" y="5840860"/>
            <a:ext cx="3376444" cy="676910"/>
          </a:xfrm>
          <a:prstGeom prst="rect">
            <a:avLst/>
          </a:prstGeom>
          <a:noFill/>
          <a:ln>
            <a:noFill/>
          </a:ln>
        </p:spPr>
        <p:txBody>
          <a:bodyPr anchorCtr="0" anchor="t" bIns="0" lIns="0" spcFirstLastPara="1" rIns="0" wrap="square" tIns="0">
            <a:spAutoFit/>
          </a:bodyPr>
          <a:lstStyle/>
          <a:p>
            <a:pPr indent="0" lvl="0" marL="0" marR="0" rtl="0" algn="ctr">
              <a:lnSpc>
                <a:spcPct val="118004"/>
              </a:lnSpc>
              <a:spcBef>
                <a:spcPts val="0"/>
              </a:spcBef>
              <a:spcAft>
                <a:spcPts val="0"/>
              </a:spcAft>
              <a:buNone/>
            </a:pPr>
            <a:r>
              <a:rPr b="1" lang="en-GB" sz="3999">
                <a:solidFill>
                  <a:srgbClr val="F2CE3C"/>
                </a:solidFill>
                <a:latin typeface="Arial"/>
                <a:ea typeface="Arial"/>
                <a:cs typeface="Arial"/>
                <a:sym typeface="Arial"/>
              </a:rPr>
              <a:t>24410135</a:t>
            </a:r>
            <a:endParaRPr/>
          </a:p>
        </p:txBody>
      </p:sp>
      <p:grpSp>
        <p:nvGrpSpPr>
          <p:cNvPr id="136" name="Google Shape;136;p2"/>
          <p:cNvGrpSpPr/>
          <p:nvPr/>
        </p:nvGrpSpPr>
        <p:grpSpPr>
          <a:xfrm rot="1010033">
            <a:off x="-5262813" y="9559501"/>
            <a:ext cx="15057288" cy="4893382"/>
            <a:chOff x="0" y="0"/>
            <a:chExt cx="2501044" cy="812800"/>
          </a:xfrm>
        </p:grpSpPr>
        <p:sp>
          <p:nvSpPr>
            <p:cNvPr id="137" name="Google Shape;137;p2"/>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2"/>
            <p:cNvSpPr txBox="1"/>
            <p:nvPr/>
          </p:nvSpPr>
          <p:spPr>
            <a:xfrm>
              <a:off x="234473" y="38100"/>
              <a:ext cx="2032098"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9" name="Google Shape;139;p2"/>
          <p:cNvGrpSpPr/>
          <p:nvPr/>
        </p:nvGrpSpPr>
        <p:grpSpPr>
          <a:xfrm rot="-109810">
            <a:off x="745265" y="9914831"/>
            <a:ext cx="9458177" cy="4893382"/>
            <a:chOff x="0" y="0"/>
            <a:chExt cx="1571021" cy="812800"/>
          </a:xfrm>
        </p:grpSpPr>
        <p:sp>
          <p:nvSpPr>
            <p:cNvPr id="140" name="Google Shape;140;p2"/>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2"/>
            <p:cNvSpPr txBox="1"/>
            <p:nvPr/>
          </p:nvSpPr>
          <p:spPr>
            <a:xfrm>
              <a:off x="147283" y="38100"/>
              <a:ext cx="1276455"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2" name="Google Shape;142;p2"/>
          <p:cNvGrpSpPr/>
          <p:nvPr/>
        </p:nvGrpSpPr>
        <p:grpSpPr>
          <a:xfrm rot="-9005814">
            <a:off x="9959177" y="-2556509"/>
            <a:ext cx="15057288" cy="4893382"/>
            <a:chOff x="0" y="0"/>
            <a:chExt cx="2501044" cy="812800"/>
          </a:xfrm>
        </p:grpSpPr>
        <p:sp>
          <p:nvSpPr>
            <p:cNvPr id="143" name="Google Shape;143;p2"/>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2"/>
            <p:cNvSpPr txBox="1"/>
            <p:nvPr/>
          </p:nvSpPr>
          <p:spPr>
            <a:xfrm>
              <a:off x="234473" y="38100"/>
              <a:ext cx="2032098"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5" name="Google Shape;145;p2"/>
          <p:cNvGrpSpPr/>
          <p:nvPr/>
        </p:nvGrpSpPr>
        <p:grpSpPr>
          <a:xfrm rot="-10125658">
            <a:off x="9745087" y="-3763515"/>
            <a:ext cx="9458177" cy="4893382"/>
            <a:chOff x="0" y="0"/>
            <a:chExt cx="1571021" cy="812800"/>
          </a:xfrm>
        </p:grpSpPr>
        <p:sp>
          <p:nvSpPr>
            <p:cNvPr id="146" name="Google Shape;146;p2"/>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2"/>
            <p:cNvSpPr txBox="1"/>
            <p:nvPr/>
          </p:nvSpPr>
          <p:spPr>
            <a:xfrm>
              <a:off x="147283" y="38100"/>
              <a:ext cx="1276455"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8" name="Google Shape;148;p2"/>
          <p:cNvGrpSpPr/>
          <p:nvPr/>
        </p:nvGrpSpPr>
        <p:grpSpPr>
          <a:xfrm>
            <a:off x="13572476" y="2652014"/>
            <a:ext cx="271755" cy="271755"/>
            <a:chOff x="0" y="0"/>
            <a:chExt cx="812800" cy="812800"/>
          </a:xfrm>
        </p:grpSpPr>
        <p:sp>
          <p:nvSpPr>
            <p:cNvPr id="149" name="Google Shape;149;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1" name="Google Shape;151;p2"/>
          <p:cNvGrpSpPr/>
          <p:nvPr/>
        </p:nvGrpSpPr>
        <p:grpSpPr>
          <a:xfrm>
            <a:off x="14028040" y="2652014"/>
            <a:ext cx="271755" cy="271755"/>
            <a:chOff x="0" y="0"/>
            <a:chExt cx="812800" cy="812800"/>
          </a:xfrm>
        </p:grpSpPr>
        <p:sp>
          <p:nvSpPr>
            <p:cNvPr id="152" name="Google Shape;15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 name="Google Shape;154;p2"/>
          <p:cNvGrpSpPr/>
          <p:nvPr/>
        </p:nvGrpSpPr>
        <p:grpSpPr>
          <a:xfrm>
            <a:off x="14483795" y="2652014"/>
            <a:ext cx="271755" cy="271755"/>
            <a:chOff x="0" y="0"/>
            <a:chExt cx="812800" cy="812800"/>
          </a:xfrm>
        </p:grpSpPr>
        <p:sp>
          <p:nvSpPr>
            <p:cNvPr id="155" name="Google Shape;155;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7" name="Google Shape;157;p2"/>
          <p:cNvSpPr txBox="1"/>
          <p:nvPr/>
        </p:nvSpPr>
        <p:spPr>
          <a:xfrm>
            <a:off x="5668958" y="7209605"/>
            <a:ext cx="11590342"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lang="en-GB" sz="3999">
                <a:solidFill>
                  <a:srgbClr val="FFFFFF"/>
                </a:solidFill>
                <a:latin typeface="Arial"/>
                <a:ea typeface="Arial"/>
                <a:cs typeface="Arial"/>
                <a:sym typeface="Arial"/>
              </a:rPr>
              <a:t>Đoàn Huỳnh Vũ Luân</a:t>
            </a:r>
            <a:endParaRPr/>
          </a:p>
        </p:txBody>
      </p:sp>
      <p:cxnSp>
        <p:nvCxnSpPr>
          <p:cNvPr id="158" name="Google Shape;158;p2"/>
          <p:cNvCxnSpPr/>
          <p:nvPr/>
        </p:nvCxnSpPr>
        <p:spPr>
          <a:xfrm>
            <a:off x="1085850" y="7663630"/>
            <a:ext cx="824668" cy="0"/>
          </a:xfrm>
          <a:prstGeom prst="straightConnector1">
            <a:avLst/>
          </a:prstGeom>
          <a:noFill/>
          <a:ln cap="flat" cmpd="sng" w="28575">
            <a:solidFill>
              <a:srgbClr val="FFFFFF"/>
            </a:solidFill>
            <a:prstDash val="solid"/>
            <a:round/>
            <a:headEnd len="sm" w="sm" type="none"/>
            <a:tailEnd len="sm" w="sm" type="none"/>
          </a:ln>
        </p:spPr>
      </p:cxnSp>
      <p:grpSp>
        <p:nvGrpSpPr>
          <p:cNvPr id="159" name="Google Shape;159;p2"/>
          <p:cNvGrpSpPr/>
          <p:nvPr/>
        </p:nvGrpSpPr>
        <p:grpSpPr>
          <a:xfrm>
            <a:off x="971550" y="7521085"/>
            <a:ext cx="285091" cy="285091"/>
            <a:chOff x="0" y="0"/>
            <a:chExt cx="812800" cy="812800"/>
          </a:xfrm>
        </p:grpSpPr>
        <p:sp>
          <p:nvSpPr>
            <p:cNvPr id="160" name="Google Shape;160;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2" name="Google Shape;162;p2"/>
          <p:cNvGrpSpPr/>
          <p:nvPr/>
        </p:nvGrpSpPr>
        <p:grpSpPr>
          <a:xfrm>
            <a:off x="1910518" y="7183253"/>
            <a:ext cx="3415073" cy="884906"/>
            <a:chOff x="0" y="-38100"/>
            <a:chExt cx="1715437" cy="444500"/>
          </a:xfrm>
        </p:grpSpPr>
        <p:sp>
          <p:nvSpPr>
            <p:cNvPr id="163" name="Google Shape;163;p2"/>
            <p:cNvSpPr/>
            <p:nvPr/>
          </p:nvSpPr>
          <p:spPr>
            <a:xfrm>
              <a:off x="0" y="0"/>
              <a:ext cx="1715437" cy="406400"/>
            </a:xfrm>
            <a:custGeom>
              <a:rect b="b" l="l" r="r" t="t"/>
              <a:pathLst>
                <a:path extrusionOk="0" h="406400" w="1715437">
                  <a:moveTo>
                    <a:pt x="1512237" y="0"/>
                  </a:moveTo>
                  <a:cubicBezTo>
                    <a:pt x="1624462" y="0"/>
                    <a:pt x="1715437" y="90976"/>
                    <a:pt x="1715437" y="203200"/>
                  </a:cubicBezTo>
                  <a:cubicBezTo>
                    <a:pt x="1715437" y="315424"/>
                    <a:pt x="1624462" y="406400"/>
                    <a:pt x="15122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2"/>
            <p:cNvSpPr txBox="1"/>
            <p:nvPr/>
          </p:nvSpPr>
          <p:spPr>
            <a:xfrm>
              <a:off x="0" y="-38100"/>
              <a:ext cx="17154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 name="Google Shape;165;p2"/>
          <p:cNvSpPr txBox="1"/>
          <p:nvPr/>
        </p:nvSpPr>
        <p:spPr>
          <a:xfrm>
            <a:off x="1949147" y="7345241"/>
            <a:ext cx="3376444" cy="676910"/>
          </a:xfrm>
          <a:prstGeom prst="rect">
            <a:avLst/>
          </a:prstGeom>
          <a:noFill/>
          <a:ln>
            <a:noFill/>
          </a:ln>
        </p:spPr>
        <p:txBody>
          <a:bodyPr anchorCtr="0" anchor="t" bIns="0" lIns="0" spcFirstLastPara="1" rIns="0" wrap="square" tIns="0">
            <a:spAutoFit/>
          </a:bodyPr>
          <a:lstStyle/>
          <a:p>
            <a:pPr indent="0" lvl="0" marL="0" marR="0" rtl="0" algn="ctr">
              <a:lnSpc>
                <a:spcPct val="118004"/>
              </a:lnSpc>
              <a:spcBef>
                <a:spcPts val="0"/>
              </a:spcBef>
              <a:spcAft>
                <a:spcPts val="0"/>
              </a:spcAft>
              <a:buNone/>
            </a:pPr>
            <a:r>
              <a:rPr b="1" lang="en-GB" sz="3999">
                <a:solidFill>
                  <a:srgbClr val="F2CE3C"/>
                </a:solidFill>
                <a:latin typeface="Arial"/>
                <a:ea typeface="Arial"/>
                <a:cs typeface="Arial"/>
                <a:sym typeface="Arial"/>
              </a:rPr>
              <a:t>24410187</a:t>
            </a:r>
            <a:endParaRPr/>
          </a:p>
        </p:txBody>
      </p:sp>
      <p:grpSp>
        <p:nvGrpSpPr>
          <p:cNvPr id="166" name="Google Shape;166;p2"/>
          <p:cNvGrpSpPr/>
          <p:nvPr/>
        </p:nvGrpSpPr>
        <p:grpSpPr>
          <a:xfrm>
            <a:off x="13572476" y="6994368"/>
            <a:ext cx="271755" cy="271755"/>
            <a:chOff x="0" y="0"/>
            <a:chExt cx="812800" cy="812800"/>
          </a:xfrm>
        </p:grpSpPr>
        <p:sp>
          <p:nvSpPr>
            <p:cNvPr id="167" name="Google Shape;16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9" name="Google Shape;169;p2"/>
          <p:cNvGrpSpPr/>
          <p:nvPr/>
        </p:nvGrpSpPr>
        <p:grpSpPr>
          <a:xfrm>
            <a:off x="14028040" y="6994368"/>
            <a:ext cx="271755" cy="271755"/>
            <a:chOff x="0" y="0"/>
            <a:chExt cx="812800" cy="812800"/>
          </a:xfrm>
        </p:grpSpPr>
        <p:sp>
          <p:nvSpPr>
            <p:cNvPr id="170" name="Google Shape;170;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2" name="Google Shape;172;p2"/>
          <p:cNvGrpSpPr/>
          <p:nvPr/>
        </p:nvGrpSpPr>
        <p:grpSpPr>
          <a:xfrm>
            <a:off x="14483795" y="6994368"/>
            <a:ext cx="271755" cy="271755"/>
            <a:chOff x="0" y="0"/>
            <a:chExt cx="812800" cy="812800"/>
          </a:xfrm>
        </p:grpSpPr>
        <p:sp>
          <p:nvSpPr>
            <p:cNvPr id="173" name="Google Shape;173;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5" name="Google Shape;175;p2"/>
          <p:cNvSpPr txBox="1"/>
          <p:nvPr/>
        </p:nvSpPr>
        <p:spPr>
          <a:xfrm>
            <a:off x="5668958" y="8648739"/>
            <a:ext cx="11590342"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lang="en-GB" sz="3999">
                <a:solidFill>
                  <a:srgbClr val="FFFFFF"/>
                </a:solidFill>
                <a:latin typeface="Arial"/>
                <a:ea typeface="Arial"/>
                <a:cs typeface="Arial"/>
                <a:sym typeface="Arial"/>
              </a:rPr>
              <a:t>Cù Phan Thành Trung</a:t>
            </a:r>
            <a:endParaRPr/>
          </a:p>
        </p:txBody>
      </p:sp>
      <p:cxnSp>
        <p:nvCxnSpPr>
          <p:cNvPr id="176" name="Google Shape;176;p2"/>
          <p:cNvCxnSpPr/>
          <p:nvPr/>
        </p:nvCxnSpPr>
        <p:spPr>
          <a:xfrm>
            <a:off x="1085850" y="9102764"/>
            <a:ext cx="824668" cy="0"/>
          </a:xfrm>
          <a:prstGeom prst="straightConnector1">
            <a:avLst/>
          </a:prstGeom>
          <a:noFill/>
          <a:ln cap="flat" cmpd="sng" w="28575">
            <a:solidFill>
              <a:srgbClr val="FFFFFF"/>
            </a:solidFill>
            <a:prstDash val="solid"/>
            <a:round/>
            <a:headEnd len="sm" w="sm" type="none"/>
            <a:tailEnd len="sm" w="sm" type="none"/>
          </a:ln>
        </p:spPr>
      </p:cxnSp>
      <p:grpSp>
        <p:nvGrpSpPr>
          <p:cNvPr id="177" name="Google Shape;177;p2"/>
          <p:cNvGrpSpPr/>
          <p:nvPr/>
        </p:nvGrpSpPr>
        <p:grpSpPr>
          <a:xfrm>
            <a:off x="971550" y="8960219"/>
            <a:ext cx="285091" cy="285091"/>
            <a:chOff x="0" y="0"/>
            <a:chExt cx="812800" cy="812800"/>
          </a:xfrm>
        </p:grpSpPr>
        <p:sp>
          <p:nvSpPr>
            <p:cNvPr id="178" name="Google Shape;178;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0" name="Google Shape;180;p2"/>
          <p:cNvGrpSpPr/>
          <p:nvPr/>
        </p:nvGrpSpPr>
        <p:grpSpPr>
          <a:xfrm>
            <a:off x="1910518" y="8622387"/>
            <a:ext cx="3415073" cy="884906"/>
            <a:chOff x="0" y="-38100"/>
            <a:chExt cx="1715437" cy="444500"/>
          </a:xfrm>
        </p:grpSpPr>
        <p:sp>
          <p:nvSpPr>
            <p:cNvPr id="181" name="Google Shape;181;p2"/>
            <p:cNvSpPr/>
            <p:nvPr/>
          </p:nvSpPr>
          <p:spPr>
            <a:xfrm>
              <a:off x="0" y="0"/>
              <a:ext cx="1715437" cy="406400"/>
            </a:xfrm>
            <a:custGeom>
              <a:rect b="b" l="l" r="r" t="t"/>
              <a:pathLst>
                <a:path extrusionOk="0" h="406400" w="1715437">
                  <a:moveTo>
                    <a:pt x="1512237" y="0"/>
                  </a:moveTo>
                  <a:cubicBezTo>
                    <a:pt x="1624462" y="0"/>
                    <a:pt x="1715437" y="90976"/>
                    <a:pt x="1715437" y="203200"/>
                  </a:cubicBezTo>
                  <a:cubicBezTo>
                    <a:pt x="1715437" y="315424"/>
                    <a:pt x="1624462" y="406400"/>
                    <a:pt x="15122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
            <p:cNvSpPr txBox="1"/>
            <p:nvPr/>
          </p:nvSpPr>
          <p:spPr>
            <a:xfrm>
              <a:off x="0" y="-38100"/>
              <a:ext cx="17154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3" name="Google Shape;183;p2"/>
          <p:cNvSpPr txBox="1"/>
          <p:nvPr/>
        </p:nvSpPr>
        <p:spPr>
          <a:xfrm>
            <a:off x="1949147" y="8784375"/>
            <a:ext cx="3376444" cy="676910"/>
          </a:xfrm>
          <a:prstGeom prst="rect">
            <a:avLst/>
          </a:prstGeom>
          <a:noFill/>
          <a:ln>
            <a:noFill/>
          </a:ln>
        </p:spPr>
        <p:txBody>
          <a:bodyPr anchorCtr="0" anchor="t" bIns="0" lIns="0" spcFirstLastPara="1" rIns="0" wrap="square" tIns="0">
            <a:spAutoFit/>
          </a:bodyPr>
          <a:lstStyle/>
          <a:p>
            <a:pPr indent="0" lvl="0" marL="0" marR="0" rtl="0" algn="ctr">
              <a:lnSpc>
                <a:spcPct val="118004"/>
              </a:lnSpc>
              <a:spcBef>
                <a:spcPts val="0"/>
              </a:spcBef>
              <a:spcAft>
                <a:spcPts val="0"/>
              </a:spcAft>
              <a:buNone/>
            </a:pPr>
            <a:r>
              <a:rPr b="1" lang="en-GB" sz="3999">
                <a:solidFill>
                  <a:srgbClr val="F2CE3C"/>
                </a:solidFill>
                <a:latin typeface="Arial"/>
                <a:ea typeface="Arial"/>
                <a:cs typeface="Arial"/>
                <a:sym typeface="Arial"/>
              </a:rPr>
              <a:t>24410244</a:t>
            </a:r>
            <a:endParaRPr/>
          </a:p>
        </p:txBody>
      </p:sp>
      <p:grpSp>
        <p:nvGrpSpPr>
          <p:cNvPr id="184" name="Google Shape;184;p2"/>
          <p:cNvGrpSpPr/>
          <p:nvPr/>
        </p:nvGrpSpPr>
        <p:grpSpPr>
          <a:xfrm>
            <a:off x="13572476" y="8169306"/>
            <a:ext cx="271755" cy="271755"/>
            <a:chOff x="0" y="0"/>
            <a:chExt cx="812800" cy="812800"/>
          </a:xfrm>
        </p:grpSpPr>
        <p:sp>
          <p:nvSpPr>
            <p:cNvPr id="185" name="Google Shape;185;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7" name="Google Shape;187;p2"/>
          <p:cNvGrpSpPr/>
          <p:nvPr/>
        </p:nvGrpSpPr>
        <p:grpSpPr>
          <a:xfrm>
            <a:off x="14028040" y="8169306"/>
            <a:ext cx="271755" cy="271755"/>
            <a:chOff x="0" y="0"/>
            <a:chExt cx="812800" cy="812800"/>
          </a:xfrm>
        </p:grpSpPr>
        <p:sp>
          <p:nvSpPr>
            <p:cNvPr id="188" name="Google Shape;188;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0" name="Google Shape;190;p2"/>
          <p:cNvGrpSpPr/>
          <p:nvPr/>
        </p:nvGrpSpPr>
        <p:grpSpPr>
          <a:xfrm>
            <a:off x="14483795" y="8169306"/>
            <a:ext cx="271755" cy="271755"/>
            <a:chOff x="0" y="0"/>
            <a:chExt cx="812800" cy="812800"/>
          </a:xfrm>
        </p:grpSpPr>
        <p:sp>
          <p:nvSpPr>
            <p:cNvPr id="191" name="Google Shape;191;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608" name="Shape 608"/>
        <p:cNvGrpSpPr/>
        <p:nvPr/>
      </p:nvGrpSpPr>
      <p:grpSpPr>
        <a:xfrm>
          <a:off x="0" y="0"/>
          <a:ext cx="0" cy="0"/>
          <a:chOff x="0" y="0"/>
          <a:chExt cx="0" cy="0"/>
        </a:xfrm>
      </p:grpSpPr>
      <p:grpSp>
        <p:nvGrpSpPr>
          <p:cNvPr id="609" name="Google Shape;609;p20"/>
          <p:cNvGrpSpPr/>
          <p:nvPr/>
        </p:nvGrpSpPr>
        <p:grpSpPr>
          <a:xfrm>
            <a:off x="17827014" y="-531270"/>
            <a:ext cx="3086100" cy="11324510"/>
            <a:chOff x="0" y="-76200"/>
            <a:chExt cx="812800" cy="2982587"/>
          </a:xfrm>
        </p:grpSpPr>
        <p:sp>
          <p:nvSpPr>
            <p:cNvPr id="610" name="Google Shape;610;p20"/>
            <p:cNvSpPr/>
            <p:nvPr/>
          </p:nvSpPr>
          <p:spPr>
            <a:xfrm>
              <a:off x="0" y="0"/>
              <a:ext cx="812800" cy="2906387"/>
            </a:xfrm>
            <a:custGeom>
              <a:rect b="b" l="l" r="r" t="t"/>
              <a:pathLst>
                <a:path extrusionOk="0" h="2906387" w="812800">
                  <a:moveTo>
                    <a:pt x="0" y="0"/>
                  </a:moveTo>
                  <a:lnTo>
                    <a:pt x="812800" y="0"/>
                  </a:lnTo>
                  <a:lnTo>
                    <a:pt x="812800" y="2906387"/>
                  </a:lnTo>
                  <a:lnTo>
                    <a:pt x="0" y="2906387"/>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20"/>
            <p:cNvSpPr txBox="1"/>
            <p:nvPr/>
          </p:nvSpPr>
          <p:spPr>
            <a:xfrm>
              <a:off x="0" y="-76200"/>
              <a:ext cx="812800" cy="29825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2" name="Google Shape;612;p20"/>
          <p:cNvSpPr txBox="1"/>
          <p:nvPr/>
        </p:nvSpPr>
        <p:spPr>
          <a:xfrm>
            <a:off x="1028700" y="990600"/>
            <a:ext cx="16230600"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PHÂN TÍCH QUY TRÌNH</a:t>
            </a:r>
            <a:endParaRPr/>
          </a:p>
        </p:txBody>
      </p:sp>
      <p:grpSp>
        <p:nvGrpSpPr>
          <p:cNvPr id="613" name="Google Shape;613;p20"/>
          <p:cNvGrpSpPr/>
          <p:nvPr/>
        </p:nvGrpSpPr>
        <p:grpSpPr>
          <a:xfrm>
            <a:off x="15300538" y="2854708"/>
            <a:ext cx="271755" cy="271755"/>
            <a:chOff x="0" y="0"/>
            <a:chExt cx="812800" cy="812800"/>
          </a:xfrm>
        </p:grpSpPr>
        <p:sp>
          <p:nvSpPr>
            <p:cNvPr id="614" name="Google Shape;614;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20"/>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6" name="Google Shape;616;p20"/>
          <p:cNvGrpSpPr/>
          <p:nvPr/>
        </p:nvGrpSpPr>
        <p:grpSpPr>
          <a:xfrm>
            <a:off x="15756103" y="2854708"/>
            <a:ext cx="271755" cy="271755"/>
            <a:chOff x="0" y="0"/>
            <a:chExt cx="812800" cy="812800"/>
          </a:xfrm>
        </p:grpSpPr>
        <p:sp>
          <p:nvSpPr>
            <p:cNvPr id="617" name="Google Shape;617;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20"/>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9" name="Google Shape;619;p20"/>
          <p:cNvGrpSpPr/>
          <p:nvPr/>
        </p:nvGrpSpPr>
        <p:grpSpPr>
          <a:xfrm>
            <a:off x="16211857" y="2854708"/>
            <a:ext cx="271755" cy="271755"/>
            <a:chOff x="0" y="0"/>
            <a:chExt cx="812800" cy="812800"/>
          </a:xfrm>
        </p:grpSpPr>
        <p:sp>
          <p:nvSpPr>
            <p:cNvPr id="620" name="Google Shape;620;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20"/>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2" name="Google Shape;622;p20"/>
          <p:cNvSpPr txBox="1"/>
          <p:nvPr/>
        </p:nvSpPr>
        <p:spPr>
          <a:xfrm>
            <a:off x="1028700" y="2742288"/>
            <a:ext cx="11590342"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lang="en-GB" sz="3999">
                <a:solidFill>
                  <a:srgbClr val="F2CE3C"/>
                </a:solidFill>
                <a:latin typeface="Arial"/>
                <a:ea typeface="Arial"/>
                <a:cs typeface="Arial"/>
                <a:sym typeface="Arial"/>
              </a:rPr>
              <a:t>Các tác nhân tham gia</a:t>
            </a:r>
            <a:endParaRPr/>
          </a:p>
        </p:txBody>
      </p:sp>
      <p:sp>
        <p:nvSpPr>
          <p:cNvPr id="623" name="Google Shape;623;p20"/>
          <p:cNvSpPr txBox="1"/>
          <p:nvPr/>
        </p:nvSpPr>
        <p:spPr>
          <a:xfrm>
            <a:off x="1020883" y="3752618"/>
            <a:ext cx="11576735" cy="139801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Bộ phận phát triển mặt bằng: khảo sát, đề xuất vị trí mở mới</a:t>
            </a:r>
            <a:br>
              <a:rPr lang="en-GB" sz="2950">
                <a:solidFill>
                  <a:srgbClr val="FFFFFF"/>
                </a:solidFill>
                <a:latin typeface="Arial"/>
                <a:ea typeface="Arial"/>
                <a:cs typeface="Arial"/>
                <a:sym typeface="Arial"/>
              </a:rPr>
            </a:br>
            <a:endParaRPr sz="2950">
              <a:solidFill>
                <a:srgbClr val="FFFFFF"/>
              </a:solidFill>
              <a:latin typeface="Arial"/>
              <a:ea typeface="Arial"/>
              <a:cs typeface="Arial"/>
              <a:sym typeface="Arial"/>
            </a:endParaRPr>
          </a:p>
          <a:p>
            <a:pPr indent="0" lvl="0" marL="0" marR="0" rtl="0" algn="l">
              <a:lnSpc>
                <a:spcPct val="142338"/>
              </a:lnSpc>
              <a:spcBef>
                <a:spcPts val="0"/>
              </a:spcBef>
              <a:spcAft>
                <a:spcPts val="0"/>
              </a:spcAft>
              <a:buNone/>
            </a:pPr>
            <a:r>
              <a:t/>
            </a:r>
            <a:endParaRPr sz="2950">
              <a:solidFill>
                <a:srgbClr val="FFFFFF"/>
              </a:solidFill>
              <a:latin typeface="Arial"/>
              <a:ea typeface="Arial"/>
              <a:cs typeface="Arial"/>
              <a:sym typeface="Arial"/>
            </a:endParaRPr>
          </a:p>
        </p:txBody>
      </p:sp>
      <p:sp>
        <p:nvSpPr>
          <p:cNvPr id="624" name="Google Shape;624;p20"/>
          <p:cNvSpPr txBox="1"/>
          <p:nvPr/>
        </p:nvSpPr>
        <p:spPr>
          <a:xfrm>
            <a:off x="966455" y="4638444"/>
            <a:ext cx="11590342" cy="9440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Ban giám đốc: phê duyệt chiến lược và ngân sách</a:t>
            </a:r>
            <a:endParaRPr sz="1800">
              <a:solidFill>
                <a:schemeClr val="dk1"/>
              </a:solidFill>
              <a:latin typeface="Calibri"/>
              <a:ea typeface="Calibri"/>
              <a:cs typeface="Calibri"/>
              <a:sym typeface="Calibri"/>
            </a:endParaRPr>
          </a:p>
          <a:p>
            <a:pPr indent="0" lvl="0" marL="0" marR="0" rtl="0" algn="l">
              <a:lnSpc>
                <a:spcPct val="142338"/>
              </a:lnSpc>
              <a:spcBef>
                <a:spcPts val="0"/>
              </a:spcBef>
              <a:spcAft>
                <a:spcPts val="0"/>
              </a:spcAft>
              <a:buNone/>
            </a:pPr>
            <a:r>
              <a:t/>
            </a:r>
            <a:endParaRPr sz="2950">
              <a:solidFill>
                <a:srgbClr val="FFFFFF"/>
              </a:solidFill>
              <a:latin typeface="Arial"/>
              <a:ea typeface="Arial"/>
              <a:cs typeface="Arial"/>
              <a:sym typeface="Arial"/>
            </a:endParaRPr>
          </a:p>
        </p:txBody>
      </p:sp>
      <p:sp>
        <p:nvSpPr>
          <p:cNvPr id="625" name="Google Shape;625;p20"/>
          <p:cNvSpPr txBox="1"/>
          <p:nvPr/>
        </p:nvSpPr>
        <p:spPr>
          <a:xfrm>
            <a:off x="966455" y="5524269"/>
            <a:ext cx="11590342" cy="9440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Bộ phận xây dựng/thi công: cải tạo mặt bằng</a:t>
            </a:r>
            <a:endParaRPr sz="1800">
              <a:solidFill>
                <a:schemeClr val="dk1"/>
              </a:solidFill>
              <a:latin typeface="Calibri"/>
              <a:ea typeface="Calibri"/>
              <a:cs typeface="Calibri"/>
              <a:sym typeface="Calibri"/>
            </a:endParaRPr>
          </a:p>
          <a:p>
            <a:pPr indent="0" lvl="0" marL="0" marR="0" rtl="0" algn="l">
              <a:lnSpc>
                <a:spcPct val="142338"/>
              </a:lnSpc>
              <a:spcBef>
                <a:spcPts val="0"/>
              </a:spcBef>
              <a:spcAft>
                <a:spcPts val="0"/>
              </a:spcAft>
              <a:buNone/>
            </a:pPr>
            <a:r>
              <a:t/>
            </a:r>
            <a:endParaRPr sz="2950">
              <a:solidFill>
                <a:srgbClr val="FFFFFF"/>
              </a:solidFill>
              <a:latin typeface="Arial"/>
              <a:ea typeface="Arial"/>
              <a:cs typeface="Arial"/>
              <a:sym typeface="Arial"/>
            </a:endParaRPr>
          </a:p>
        </p:txBody>
      </p:sp>
      <p:sp>
        <p:nvSpPr>
          <p:cNvPr id="626" name="Google Shape;626;p20"/>
          <p:cNvSpPr txBox="1"/>
          <p:nvPr/>
        </p:nvSpPr>
        <p:spPr>
          <a:xfrm>
            <a:off x="966455" y="6410094"/>
            <a:ext cx="11590342" cy="45397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Phòng tuyển dụng và đào tạo: tuyển nhân viên, hướng dẫn vận hành</a:t>
            </a:r>
            <a:endParaRPr sz="2950">
              <a:solidFill>
                <a:schemeClr val="dk1"/>
              </a:solidFill>
              <a:latin typeface="Arial"/>
              <a:ea typeface="Arial"/>
              <a:cs typeface="Arial"/>
              <a:sym typeface="Arial"/>
            </a:endParaRPr>
          </a:p>
        </p:txBody>
      </p:sp>
      <p:sp>
        <p:nvSpPr>
          <p:cNvPr id="627" name="Google Shape;627;p20"/>
          <p:cNvSpPr txBox="1"/>
          <p:nvPr/>
        </p:nvSpPr>
        <p:spPr>
          <a:xfrm>
            <a:off x="966454" y="7376201"/>
            <a:ext cx="11590342" cy="9079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Cửa hàng trưởng: tiếp nhận cửa hàng, triển khai hoạt động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950">
              <a:solidFill>
                <a:srgbClr val="FFFFFF"/>
              </a:solidFill>
              <a:latin typeface="Arial"/>
              <a:ea typeface="Arial"/>
              <a:cs typeface="Arial"/>
              <a:sym typeface="Arial"/>
            </a:endParaRPr>
          </a:p>
        </p:txBody>
      </p:sp>
      <p:sp>
        <p:nvSpPr>
          <p:cNvPr id="628" name="Google Shape;628;p20"/>
          <p:cNvSpPr txBox="1"/>
          <p:nvPr/>
        </p:nvSpPr>
        <p:spPr>
          <a:xfrm>
            <a:off x="966453" y="8287879"/>
            <a:ext cx="11590342" cy="9079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Nhân sự vùng: giám sát hiệu quả cửa hàng mới</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950">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632" name="Shape 632"/>
        <p:cNvGrpSpPr/>
        <p:nvPr/>
      </p:nvGrpSpPr>
      <p:grpSpPr>
        <a:xfrm>
          <a:off x="0" y="0"/>
          <a:ext cx="0" cy="0"/>
          <a:chOff x="0" y="0"/>
          <a:chExt cx="0" cy="0"/>
        </a:xfrm>
      </p:grpSpPr>
      <p:sp>
        <p:nvSpPr>
          <p:cNvPr id="633" name="Google Shape;633;p21"/>
          <p:cNvSpPr txBox="1"/>
          <p:nvPr/>
        </p:nvSpPr>
        <p:spPr>
          <a:xfrm>
            <a:off x="1028700" y="1000125"/>
            <a:ext cx="10352733" cy="4619171"/>
          </a:xfrm>
          <a:prstGeom prst="rect">
            <a:avLst/>
          </a:prstGeom>
          <a:noFill/>
          <a:ln>
            <a:noFill/>
          </a:ln>
        </p:spPr>
        <p:txBody>
          <a:bodyPr anchorCtr="0" anchor="t" bIns="0" lIns="0" spcFirstLastPara="1" rIns="0" wrap="square" tIns="0">
            <a:spAutoFit/>
          </a:bodyPr>
          <a:lstStyle/>
          <a:p>
            <a:pPr indent="0" lvl="0" marL="0" marR="0" rtl="0" algn="l">
              <a:lnSpc>
                <a:spcPct val="103992"/>
              </a:lnSpc>
              <a:spcBef>
                <a:spcPts val="0"/>
              </a:spcBef>
              <a:spcAft>
                <a:spcPts val="0"/>
              </a:spcAft>
              <a:buNone/>
            </a:pPr>
            <a:r>
              <a:rPr b="1" lang="en-GB" sz="8415">
                <a:solidFill>
                  <a:srgbClr val="F2CE3C"/>
                </a:solidFill>
                <a:latin typeface="Arial"/>
                <a:ea typeface="Arial"/>
                <a:cs typeface="Arial"/>
                <a:sym typeface="Arial"/>
              </a:rPr>
              <a:t>MỤC TIÊU VÀ GIÁ TRỊ QUY TRÌNH</a:t>
            </a:r>
            <a:endParaRPr/>
          </a:p>
          <a:p>
            <a:pPr indent="-374062" lvl="1" marL="1816831" marR="0" rtl="0" algn="l">
              <a:lnSpc>
                <a:spcPct val="103992"/>
              </a:lnSpc>
              <a:spcBef>
                <a:spcPts val="0"/>
              </a:spcBef>
              <a:spcAft>
                <a:spcPts val="0"/>
              </a:spcAft>
              <a:buClr>
                <a:schemeClr val="dk1"/>
              </a:buClr>
              <a:buSzPts val="8415"/>
              <a:buFont typeface="Arial"/>
              <a:buNone/>
            </a:pPr>
            <a:r>
              <a:t/>
            </a:r>
            <a:endParaRPr b="1" i="0" sz="8415" u="none" cap="none" strike="noStrike">
              <a:solidFill>
                <a:srgbClr val="F2CE3C"/>
              </a:solidFill>
              <a:latin typeface="Arial"/>
              <a:ea typeface="Arial"/>
              <a:cs typeface="Arial"/>
              <a:sym typeface="Arial"/>
            </a:endParaRPr>
          </a:p>
          <a:p>
            <a:pPr indent="0" lvl="0" marL="0" marR="0" rtl="0" algn="l">
              <a:lnSpc>
                <a:spcPct val="103992"/>
              </a:lnSpc>
              <a:spcBef>
                <a:spcPts val="0"/>
              </a:spcBef>
              <a:spcAft>
                <a:spcPts val="0"/>
              </a:spcAft>
              <a:buNone/>
            </a:pPr>
            <a:r>
              <a:t/>
            </a:r>
            <a:endParaRPr b="1" sz="8415">
              <a:solidFill>
                <a:srgbClr val="F2CE3C"/>
              </a:solidFill>
              <a:latin typeface="Arial"/>
              <a:ea typeface="Arial"/>
              <a:cs typeface="Arial"/>
              <a:sym typeface="Arial"/>
            </a:endParaRPr>
          </a:p>
        </p:txBody>
      </p:sp>
      <p:sp>
        <p:nvSpPr>
          <p:cNvPr id="634" name="Google Shape;634;p21"/>
          <p:cNvSpPr txBox="1"/>
          <p:nvPr/>
        </p:nvSpPr>
        <p:spPr>
          <a:xfrm>
            <a:off x="1578776" y="4543506"/>
            <a:ext cx="11590342" cy="9440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Mở rộng độ phủ thương hiệu tại địa phương</a:t>
            </a:r>
            <a:endParaRPr sz="1800">
              <a:solidFill>
                <a:schemeClr val="dk1"/>
              </a:solidFill>
              <a:latin typeface="Calibri"/>
              <a:ea typeface="Calibri"/>
              <a:cs typeface="Calibri"/>
              <a:sym typeface="Calibri"/>
            </a:endParaRPr>
          </a:p>
          <a:p>
            <a:pPr indent="0" lvl="0" marL="0" marR="0" rtl="0" algn="l">
              <a:lnSpc>
                <a:spcPct val="142338"/>
              </a:lnSpc>
              <a:spcBef>
                <a:spcPts val="0"/>
              </a:spcBef>
              <a:spcAft>
                <a:spcPts val="0"/>
              </a:spcAft>
              <a:buNone/>
            </a:pPr>
            <a:r>
              <a:t/>
            </a:r>
            <a:endParaRPr sz="2950">
              <a:solidFill>
                <a:srgbClr val="FFFFFF"/>
              </a:solidFill>
              <a:latin typeface="Arial"/>
              <a:ea typeface="Arial"/>
              <a:cs typeface="Arial"/>
              <a:sym typeface="Arial"/>
            </a:endParaRPr>
          </a:p>
        </p:txBody>
      </p:sp>
      <p:grpSp>
        <p:nvGrpSpPr>
          <p:cNvPr id="635" name="Google Shape;635;p21"/>
          <p:cNvGrpSpPr/>
          <p:nvPr/>
        </p:nvGrpSpPr>
        <p:grpSpPr>
          <a:xfrm>
            <a:off x="1028700" y="4739098"/>
            <a:ext cx="285091" cy="285091"/>
            <a:chOff x="0" y="0"/>
            <a:chExt cx="812800" cy="812800"/>
          </a:xfrm>
        </p:grpSpPr>
        <p:sp>
          <p:nvSpPr>
            <p:cNvPr id="636" name="Google Shape;63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2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8" name="Google Shape;638;p21"/>
          <p:cNvGrpSpPr/>
          <p:nvPr/>
        </p:nvGrpSpPr>
        <p:grpSpPr>
          <a:xfrm rot="1010033">
            <a:off x="-5262813" y="9420558"/>
            <a:ext cx="15057288" cy="4893382"/>
            <a:chOff x="0" y="0"/>
            <a:chExt cx="2501044" cy="812800"/>
          </a:xfrm>
        </p:grpSpPr>
        <p:sp>
          <p:nvSpPr>
            <p:cNvPr id="639" name="Google Shape;639;p21"/>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21"/>
            <p:cNvSpPr txBox="1"/>
            <p:nvPr/>
          </p:nvSpPr>
          <p:spPr>
            <a:xfrm>
              <a:off x="234473" y="0"/>
              <a:ext cx="2032098"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41" name="Google Shape;641;p21"/>
          <p:cNvGrpSpPr/>
          <p:nvPr/>
        </p:nvGrpSpPr>
        <p:grpSpPr>
          <a:xfrm rot="-109810">
            <a:off x="745265" y="9914831"/>
            <a:ext cx="9458177" cy="4893382"/>
            <a:chOff x="0" y="0"/>
            <a:chExt cx="1571021" cy="812800"/>
          </a:xfrm>
        </p:grpSpPr>
        <p:sp>
          <p:nvSpPr>
            <p:cNvPr id="642" name="Google Shape;642;p21"/>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21"/>
            <p:cNvSpPr txBox="1"/>
            <p:nvPr/>
          </p:nvSpPr>
          <p:spPr>
            <a:xfrm>
              <a:off x="147283" y="0"/>
              <a:ext cx="1276455"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44" name="Google Shape;644;p21"/>
          <p:cNvGrpSpPr/>
          <p:nvPr/>
        </p:nvGrpSpPr>
        <p:grpSpPr>
          <a:xfrm rot="-9005814">
            <a:off x="9959177" y="-2556509"/>
            <a:ext cx="15057288" cy="4893382"/>
            <a:chOff x="0" y="0"/>
            <a:chExt cx="2501044" cy="812800"/>
          </a:xfrm>
        </p:grpSpPr>
        <p:sp>
          <p:nvSpPr>
            <p:cNvPr id="645" name="Google Shape;645;p21"/>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21"/>
            <p:cNvSpPr txBox="1"/>
            <p:nvPr/>
          </p:nvSpPr>
          <p:spPr>
            <a:xfrm>
              <a:off x="234473" y="0"/>
              <a:ext cx="2032098"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47" name="Google Shape;647;p21"/>
          <p:cNvGrpSpPr/>
          <p:nvPr/>
        </p:nvGrpSpPr>
        <p:grpSpPr>
          <a:xfrm rot="-10125658">
            <a:off x="9745087" y="-3763515"/>
            <a:ext cx="9458177" cy="4893382"/>
            <a:chOff x="0" y="0"/>
            <a:chExt cx="1571021" cy="812800"/>
          </a:xfrm>
        </p:grpSpPr>
        <p:sp>
          <p:nvSpPr>
            <p:cNvPr id="648" name="Google Shape;648;p21"/>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21"/>
            <p:cNvSpPr txBox="1"/>
            <p:nvPr/>
          </p:nvSpPr>
          <p:spPr>
            <a:xfrm>
              <a:off x="147283" y="0"/>
              <a:ext cx="1276455"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0" name="Google Shape;650;p21"/>
          <p:cNvGrpSpPr/>
          <p:nvPr/>
        </p:nvGrpSpPr>
        <p:grpSpPr>
          <a:xfrm>
            <a:off x="13572476" y="2652014"/>
            <a:ext cx="271755" cy="271755"/>
            <a:chOff x="0" y="0"/>
            <a:chExt cx="812800" cy="812800"/>
          </a:xfrm>
        </p:grpSpPr>
        <p:sp>
          <p:nvSpPr>
            <p:cNvPr id="651" name="Google Shape;65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2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3" name="Google Shape;653;p21"/>
          <p:cNvGrpSpPr/>
          <p:nvPr/>
        </p:nvGrpSpPr>
        <p:grpSpPr>
          <a:xfrm>
            <a:off x="14028040" y="2652014"/>
            <a:ext cx="271755" cy="271755"/>
            <a:chOff x="0" y="0"/>
            <a:chExt cx="812800" cy="812800"/>
          </a:xfrm>
        </p:grpSpPr>
        <p:sp>
          <p:nvSpPr>
            <p:cNvPr id="654" name="Google Shape;65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2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6" name="Google Shape;656;p21"/>
          <p:cNvGrpSpPr/>
          <p:nvPr/>
        </p:nvGrpSpPr>
        <p:grpSpPr>
          <a:xfrm>
            <a:off x="14483795" y="2652014"/>
            <a:ext cx="271755" cy="271755"/>
            <a:chOff x="0" y="0"/>
            <a:chExt cx="812800" cy="812800"/>
          </a:xfrm>
        </p:grpSpPr>
        <p:sp>
          <p:nvSpPr>
            <p:cNvPr id="657" name="Google Shape;65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2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9" name="Google Shape;659;p21"/>
          <p:cNvSpPr txBox="1"/>
          <p:nvPr/>
        </p:nvSpPr>
        <p:spPr>
          <a:xfrm>
            <a:off x="1578776" y="5426297"/>
            <a:ext cx="11590342" cy="9440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Tăng trưởng doanh số nhanh chóng</a:t>
            </a:r>
            <a:endParaRPr sz="1800">
              <a:solidFill>
                <a:schemeClr val="dk1"/>
              </a:solidFill>
              <a:latin typeface="Calibri"/>
              <a:ea typeface="Calibri"/>
              <a:cs typeface="Calibri"/>
              <a:sym typeface="Calibri"/>
            </a:endParaRPr>
          </a:p>
          <a:p>
            <a:pPr indent="0" lvl="0" marL="0" marR="0" rtl="0" algn="l">
              <a:lnSpc>
                <a:spcPct val="142338"/>
              </a:lnSpc>
              <a:spcBef>
                <a:spcPts val="0"/>
              </a:spcBef>
              <a:spcAft>
                <a:spcPts val="0"/>
              </a:spcAft>
              <a:buNone/>
            </a:pPr>
            <a:r>
              <a:t/>
            </a:r>
            <a:endParaRPr sz="2950">
              <a:solidFill>
                <a:srgbClr val="FFFFFF"/>
              </a:solidFill>
              <a:latin typeface="Arial"/>
              <a:ea typeface="Arial"/>
              <a:cs typeface="Arial"/>
              <a:sym typeface="Arial"/>
            </a:endParaRPr>
          </a:p>
        </p:txBody>
      </p:sp>
      <p:grpSp>
        <p:nvGrpSpPr>
          <p:cNvPr id="660" name="Google Shape;660;p21"/>
          <p:cNvGrpSpPr/>
          <p:nvPr/>
        </p:nvGrpSpPr>
        <p:grpSpPr>
          <a:xfrm>
            <a:off x="1028700" y="5621889"/>
            <a:ext cx="285091" cy="285091"/>
            <a:chOff x="0" y="0"/>
            <a:chExt cx="812800" cy="812800"/>
          </a:xfrm>
        </p:grpSpPr>
        <p:sp>
          <p:nvSpPr>
            <p:cNvPr id="661" name="Google Shape;66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2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3" name="Google Shape;663;p21"/>
          <p:cNvSpPr txBox="1"/>
          <p:nvPr/>
        </p:nvSpPr>
        <p:spPr>
          <a:xfrm>
            <a:off x="1578776" y="6312123"/>
            <a:ext cx="11590342" cy="9440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Chuẩn hóa quy trình vận hành cho cửa hàng mới</a:t>
            </a:r>
            <a:endParaRPr sz="1800">
              <a:solidFill>
                <a:schemeClr val="dk1"/>
              </a:solidFill>
              <a:latin typeface="Calibri"/>
              <a:ea typeface="Calibri"/>
              <a:cs typeface="Calibri"/>
              <a:sym typeface="Calibri"/>
            </a:endParaRPr>
          </a:p>
          <a:p>
            <a:pPr indent="0" lvl="0" marL="0" marR="0" rtl="0" algn="l">
              <a:lnSpc>
                <a:spcPct val="142338"/>
              </a:lnSpc>
              <a:spcBef>
                <a:spcPts val="0"/>
              </a:spcBef>
              <a:spcAft>
                <a:spcPts val="0"/>
              </a:spcAft>
              <a:buNone/>
            </a:pPr>
            <a:r>
              <a:t/>
            </a:r>
            <a:endParaRPr sz="2950">
              <a:solidFill>
                <a:srgbClr val="FFFFFF"/>
              </a:solidFill>
              <a:latin typeface="Arial"/>
              <a:ea typeface="Arial"/>
              <a:cs typeface="Arial"/>
              <a:sym typeface="Arial"/>
            </a:endParaRPr>
          </a:p>
        </p:txBody>
      </p:sp>
      <p:grpSp>
        <p:nvGrpSpPr>
          <p:cNvPr id="664" name="Google Shape;664;p21"/>
          <p:cNvGrpSpPr/>
          <p:nvPr/>
        </p:nvGrpSpPr>
        <p:grpSpPr>
          <a:xfrm>
            <a:off x="1028700" y="6507714"/>
            <a:ext cx="285091" cy="285091"/>
            <a:chOff x="0" y="0"/>
            <a:chExt cx="812800" cy="812800"/>
          </a:xfrm>
        </p:grpSpPr>
        <p:sp>
          <p:nvSpPr>
            <p:cNvPr id="665" name="Google Shape;66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2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670" name="Shape 670"/>
        <p:cNvGrpSpPr/>
        <p:nvPr/>
      </p:nvGrpSpPr>
      <p:grpSpPr>
        <a:xfrm>
          <a:off x="0" y="0"/>
          <a:ext cx="0" cy="0"/>
          <a:chOff x="0" y="0"/>
          <a:chExt cx="0" cy="0"/>
        </a:xfrm>
      </p:grpSpPr>
      <p:sp>
        <p:nvSpPr>
          <p:cNvPr id="671" name="Google Shape;671;p22"/>
          <p:cNvSpPr txBox="1"/>
          <p:nvPr/>
        </p:nvSpPr>
        <p:spPr>
          <a:xfrm>
            <a:off x="1028700" y="1000125"/>
            <a:ext cx="10352733" cy="4619171"/>
          </a:xfrm>
          <a:prstGeom prst="rect">
            <a:avLst/>
          </a:prstGeom>
          <a:noFill/>
          <a:ln>
            <a:noFill/>
          </a:ln>
        </p:spPr>
        <p:txBody>
          <a:bodyPr anchorCtr="0" anchor="t" bIns="0" lIns="0" spcFirstLastPara="1" rIns="0" wrap="square" tIns="0">
            <a:spAutoFit/>
          </a:bodyPr>
          <a:lstStyle/>
          <a:p>
            <a:pPr indent="0" lvl="0" marL="0" marR="0" rtl="0" algn="l">
              <a:lnSpc>
                <a:spcPct val="103992"/>
              </a:lnSpc>
              <a:spcBef>
                <a:spcPts val="0"/>
              </a:spcBef>
              <a:spcAft>
                <a:spcPts val="0"/>
              </a:spcAft>
              <a:buNone/>
            </a:pPr>
            <a:r>
              <a:rPr b="1" lang="en-GB" sz="8415">
                <a:solidFill>
                  <a:srgbClr val="F2CE3C"/>
                </a:solidFill>
                <a:latin typeface="Arial"/>
                <a:ea typeface="Arial"/>
                <a:cs typeface="Arial"/>
                <a:sym typeface="Arial"/>
              </a:rPr>
              <a:t>KẾT QUẢ CÓ THỂ ĐẠT ĐƯỢC</a:t>
            </a:r>
            <a:endParaRPr/>
          </a:p>
          <a:p>
            <a:pPr indent="-374062" lvl="1" marL="1816831" marR="0" rtl="0" algn="l">
              <a:lnSpc>
                <a:spcPct val="103992"/>
              </a:lnSpc>
              <a:spcBef>
                <a:spcPts val="0"/>
              </a:spcBef>
              <a:spcAft>
                <a:spcPts val="0"/>
              </a:spcAft>
              <a:buClr>
                <a:schemeClr val="dk1"/>
              </a:buClr>
              <a:buSzPts val="8415"/>
              <a:buFont typeface="Arial"/>
              <a:buNone/>
            </a:pPr>
            <a:r>
              <a:t/>
            </a:r>
            <a:endParaRPr b="1" i="0" sz="8415" u="none" cap="none" strike="noStrike">
              <a:solidFill>
                <a:srgbClr val="F2CE3C"/>
              </a:solidFill>
              <a:latin typeface="Arial"/>
              <a:ea typeface="Arial"/>
              <a:cs typeface="Arial"/>
              <a:sym typeface="Arial"/>
            </a:endParaRPr>
          </a:p>
          <a:p>
            <a:pPr indent="0" lvl="0" marL="0" marR="0" rtl="0" algn="l">
              <a:lnSpc>
                <a:spcPct val="103992"/>
              </a:lnSpc>
              <a:spcBef>
                <a:spcPts val="0"/>
              </a:spcBef>
              <a:spcAft>
                <a:spcPts val="0"/>
              </a:spcAft>
              <a:buNone/>
            </a:pPr>
            <a:r>
              <a:t/>
            </a:r>
            <a:endParaRPr b="1" sz="8415">
              <a:solidFill>
                <a:srgbClr val="F2CE3C"/>
              </a:solidFill>
              <a:latin typeface="Arial"/>
              <a:ea typeface="Arial"/>
              <a:cs typeface="Arial"/>
              <a:sym typeface="Arial"/>
            </a:endParaRPr>
          </a:p>
        </p:txBody>
      </p:sp>
      <p:sp>
        <p:nvSpPr>
          <p:cNvPr id="672" name="Google Shape;672;p22"/>
          <p:cNvSpPr txBox="1"/>
          <p:nvPr/>
        </p:nvSpPr>
        <p:spPr>
          <a:xfrm>
            <a:off x="1578776" y="4543506"/>
            <a:ext cx="11590342" cy="9440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 Cửa hàng mới khai trương đúng kế hoạch</a:t>
            </a:r>
            <a:endParaRPr sz="1800">
              <a:solidFill>
                <a:schemeClr val="dk1"/>
              </a:solidFill>
              <a:latin typeface="Calibri"/>
              <a:ea typeface="Calibri"/>
              <a:cs typeface="Calibri"/>
              <a:sym typeface="Calibri"/>
            </a:endParaRPr>
          </a:p>
          <a:p>
            <a:pPr indent="0" lvl="0" marL="0" marR="0" rtl="0" algn="l">
              <a:lnSpc>
                <a:spcPct val="142338"/>
              </a:lnSpc>
              <a:spcBef>
                <a:spcPts val="0"/>
              </a:spcBef>
              <a:spcAft>
                <a:spcPts val="0"/>
              </a:spcAft>
              <a:buNone/>
            </a:pPr>
            <a:r>
              <a:t/>
            </a:r>
            <a:endParaRPr sz="2950">
              <a:solidFill>
                <a:srgbClr val="FFFFFF"/>
              </a:solidFill>
              <a:latin typeface="Arial"/>
              <a:ea typeface="Arial"/>
              <a:cs typeface="Arial"/>
              <a:sym typeface="Arial"/>
            </a:endParaRPr>
          </a:p>
        </p:txBody>
      </p:sp>
      <p:grpSp>
        <p:nvGrpSpPr>
          <p:cNvPr id="673" name="Google Shape;673;p22"/>
          <p:cNvGrpSpPr/>
          <p:nvPr/>
        </p:nvGrpSpPr>
        <p:grpSpPr>
          <a:xfrm>
            <a:off x="1028700" y="4739098"/>
            <a:ext cx="285091" cy="285091"/>
            <a:chOff x="0" y="0"/>
            <a:chExt cx="812800" cy="812800"/>
          </a:xfrm>
        </p:grpSpPr>
        <p:sp>
          <p:nvSpPr>
            <p:cNvPr id="674" name="Google Shape;67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2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6" name="Google Shape;676;p22"/>
          <p:cNvGrpSpPr/>
          <p:nvPr/>
        </p:nvGrpSpPr>
        <p:grpSpPr>
          <a:xfrm rot="1010033">
            <a:off x="-5262813" y="9420558"/>
            <a:ext cx="15057288" cy="4893382"/>
            <a:chOff x="0" y="0"/>
            <a:chExt cx="2501044" cy="812800"/>
          </a:xfrm>
        </p:grpSpPr>
        <p:sp>
          <p:nvSpPr>
            <p:cNvPr id="677" name="Google Shape;677;p22"/>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22"/>
            <p:cNvSpPr txBox="1"/>
            <p:nvPr/>
          </p:nvSpPr>
          <p:spPr>
            <a:xfrm>
              <a:off x="234473" y="0"/>
              <a:ext cx="2032098"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9" name="Google Shape;679;p22"/>
          <p:cNvGrpSpPr/>
          <p:nvPr/>
        </p:nvGrpSpPr>
        <p:grpSpPr>
          <a:xfrm rot="-109810">
            <a:off x="745265" y="9914831"/>
            <a:ext cx="9458177" cy="4893382"/>
            <a:chOff x="0" y="0"/>
            <a:chExt cx="1571021" cy="812800"/>
          </a:xfrm>
        </p:grpSpPr>
        <p:sp>
          <p:nvSpPr>
            <p:cNvPr id="680" name="Google Shape;680;p22"/>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22"/>
            <p:cNvSpPr txBox="1"/>
            <p:nvPr/>
          </p:nvSpPr>
          <p:spPr>
            <a:xfrm>
              <a:off x="147283" y="0"/>
              <a:ext cx="1276455"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2" name="Google Shape;682;p22"/>
          <p:cNvGrpSpPr/>
          <p:nvPr/>
        </p:nvGrpSpPr>
        <p:grpSpPr>
          <a:xfrm rot="-9005814">
            <a:off x="9959177" y="-2556509"/>
            <a:ext cx="15057288" cy="4893382"/>
            <a:chOff x="0" y="0"/>
            <a:chExt cx="2501044" cy="812800"/>
          </a:xfrm>
        </p:grpSpPr>
        <p:sp>
          <p:nvSpPr>
            <p:cNvPr id="683" name="Google Shape;683;p22"/>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22"/>
            <p:cNvSpPr txBox="1"/>
            <p:nvPr/>
          </p:nvSpPr>
          <p:spPr>
            <a:xfrm>
              <a:off x="234473" y="0"/>
              <a:ext cx="2032098"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5" name="Google Shape;685;p22"/>
          <p:cNvGrpSpPr/>
          <p:nvPr/>
        </p:nvGrpSpPr>
        <p:grpSpPr>
          <a:xfrm rot="-10125658">
            <a:off x="9745087" y="-3763515"/>
            <a:ext cx="9458177" cy="4893382"/>
            <a:chOff x="0" y="0"/>
            <a:chExt cx="1571021" cy="812800"/>
          </a:xfrm>
        </p:grpSpPr>
        <p:sp>
          <p:nvSpPr>
            <p:cNvPr id="686" name="Google Shape;686;p22"/>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22"/>
            <p:cNvSpPr txBox="1"/>
            <p:nvPr/>
          </p:nvSpPr>
          <p:spPr>
            <a:xfrm>
              <a:off x="147283" y="0"/>
              <a:ext cx="1276455"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8" name="Google Shape;688;p22"/>
          <p:cNvGrpSpPr/>
          <p:nvPr/>
        </p:nvGrpSpPr>
        <p:grpSpPr>
          <a:xfrm>
            <a:off x="13572476" y="2652014"/>
            <a:ext cx="271755" cy="271755"/>
            <a:chOff x="0" y="0"/>
            <a:chExt cx="812800" cy="812800"/>
          </a:xfrm>
        </p:grpSpPr>
        <p:sp>
          <p:nvSpPr>
            <p:cNvPr id="689" name="Google Shape;68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2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91" name="Google Shape;691;p22"/>
          <p:cNvGrpSpPr/>
          <p:nvPr/>
        </p:nvGrpSpPr>
        <p:grpSpPr>
          <a:xfrm>
            <a:off x="14028040" y="2652014"/>
            <a:ext cx="271755" cy="271755"/>
            <a:chOff x="0" y="0"/>
            <a:chExt cx="812800" cy="812800"/>
          </a:xfrm>
        </p:grpSpPr>
        <p:sp>
          <p:nvSpPr>
            <p:cNvPr id="692" name="Google Shape;69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2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94" name="Google Shape;694;p22"/>
          <p:cNvGrpSpPr/>
          <p:nvPr/>
        </p:nvGrpSpPr>
        <p:grpSpPr>
          <a:xfrm>
            <a:off x="14483795" y="2652014"/>
            <a:ext cx="271755" cy="271755"/>
            <a:chOff x="0" y="0"/>
            <a:chExt cx="812800" cy="812800"/>
          </a:xfrm>
        </p:grpSpPr>
        <p:sp>
          <p:nvSpPr>
            <p:cNvPr id="695" name="Google Shape;69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2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7" name="Google Shape;697;p22"/>
          <p:cNvSpPr txBox="1"/>
          <p:nvPr/>
        </p:nvSpPr>
        <p:spPr>
          <a:xfrm>
            <a:off x="1578776" y="5426297"/>
            <a:ext cx="11590342" cy="9440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Nhân sự được đào tạo và đi vào vận hành ổn định</a:t>
            </a:r>
            <a:endParaRPr sz="1800">
              <a:solidFill>
                <a:schemeClr val="dk1"/>
              </a:solidFill>
              <a:latin typeface="Calibri"/>
              <a:ea typeface="Calibri"/>
              <a:cs typeface="Calibri"/>
              <a:sym typeface="Calibri"/>
            </a:endParaRPr>
          </a:p>
          <a:p>
            <a:pPr indent="0" lvl="0" marL="0" marR="0" rtl="0" algn="l">
              <a:lnSpc>
                <a:spcPct val="142338"/>
              </a:lnSpc>
              <a:spcBef>
                <a:spcPts val="0"/>
              </a:spcBef>
              <a:spcAft>
                <a:spcPts val="0"/>
              </a:spcAft>
              <a:buNone/>
            </a:pPr>
            <a:r>
              <a:t/>
            </a:r>
            <a:endParaRPr sz="2950">
              <a:solidFill>
                <a:srgbClr val="FFFFFF"/>
              </a:solidFill>
              <a:latin typeface="Arial"/>
              <a:ea typeface="Arial"/>
              <a:cs typeface="Arial"/>
              <a:sym typeface="Arial"/>
            </a:endParaRPr>
          </a:p>
        </p:txBody>
      </p:sp>
      <p:grpSp>
        <p:nvGrpSpPr>
          <p:cNvPr id="698" name="Google Shape;698;p22"/>
          <p:cNvGrpSpPr/>
          <p:nvPr/>
        </p:nvGrpSpPr>
        <p:grpSpPr>
          <a:xfrm>
            <a:off x="1028700" y="5621889"/>
            <a:ext cx="285091" cy="285091"/>
            <a:chOff x="0" y="0"/>
            <a:chExt cx="812800" cy="812800"/>
          </a:xfrm>
        </p:grpSpPr>
        <p:sp>
          <p:nvSpPr>
            <p:cNvPr id="699" name="Google Shape;69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2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1" name="Google Shape;701;p22"/>
          <p:cNvSpPr txBox="1"/>
          <p:nvPr/>
        </p:nvSpPr>
        <p:spPr>
          <a:xfrm>
            <a:off x="1578776" y="6312123"/>
            <a:ext cx="11590342" cy="9440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2950">
                <a:solidFill>
                  <a:srgbClr val="FFFFFF"/>
                </a:solidFill>
                <a:latin typeface="Arial"/>
                <a:ea typeface="Arial"/>
                <a:cs typeface="Arial"/>
                <a:sym typeface="Arial"/>
              </a:rPr>
              <a:t>Tăng doanh thu khu vực, cải thiện khả năng cạnh tranh</a:t>
            </a:r>
            <a:endParaRPr sz="1800">
              <a:solidFill>
                <a:schemeClr val="dk1"/>
              </a:solidFill>
              <a:latin typeface="Calibri"/>
              <a:ea typeface="Calibri"/>
              <a:cs typeface="Calibri"/>
              <a:sym typeface="Calibri"/>
            </a:endParaRPr>
          </a:p>
          <a:p>
            <a:pPr indent="0" lvl="0" marL="0" marR="0" rtl="0" algn="l">
              <a:lnSpc>
                <a:spcPct val="142338"/>
              </a:lnSpc>
              <a:spcBef>
                <a:spcPts val="0"/>
              </a:spcBef>
              <a:spcAft>
                <a:spcPts val="0"/>
              </a:spcAft>
              <a:buNone/>
            </a:pPr>
            <a:r>
              <a:t/>
            </a:r>
            <a:endParaRPr sz="2950">
              <a:solidFill>
                <a:srgbClr val="FFFFFF"/>
              </a:solidFill>
              <a:latin typeface="Arial"/>
              <a:ea typeface="Arial"/>
              <a:cs typeface="Arial"/>
              <a:sym typeface="Arial"/>
            </a:endParaRPr>
          </a:p>
        </p:txBody>
      </p:sp>
      <p:grpSp>
        <p:nvGrpSpPr>
          <p:cNvPr id="702" name="Google Shape;702;p22"/>
          <p:cNvGrpSpPr/>
          <p:nvPr/>
        </p:nvGrpSpPr>
        <p:grpSpPr>
          <a:xfrm>
            <a:off x="1028700" y="6507714"/>
            <a:ext cx="285091" cy="285091"/>
            <a:chOff x="0" y="0"/>
            <a:chExt cx="812800" cy="812800"/>
          </a:xfrm>
        </p:grpSpPr>
        <p:sp>
          <p:nvSpPr>
            <p:cNvPr id="703" name="Google Shape;703;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2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708" name="Shape 708"/>
        <p:cNvGrpSpPr/>
        <p:nvPr/>
      </p:nvGrpSpPr>
      <p:grpSpPr>
        <a:xfrm>
          <a:off x="0" y="0"/>
          <a:ext cx="0" cy="0"/>
          <a:chOff x="0" y="0"/>
          <a:chExt cx="0" cy="0"/>
        </a:xfrm>
      </p:grpSpPr>
      <p:sp>
        <p:nvSpPr>
          <p:cNvPr id="709" name="Google Shape;709;p23"/>
          <p:cNvSpPr/>
          <p:nvPr/>
        </p:nvSpPr>
        <p:spPr>
          <a:xfrm>
            <a:off x="1972687" y="2010522"/>
            <a:ext cx="14342203" cy="7206957"/>
          </a:xfrm>
          <a:custGeom>
            <a:rect b="b" l="l" r="r" t="t"/>
            <a:pathLst>
              <a:path extrusionOk="0" h="7206957" w="14342203">
                <a:moveTo>
                  <a:pt x="0" y="0"/>
                </a:moveTo>
                <a:lnTo>
                  <a:pt x="14342203" y="0"/>
                </a:lnTo>
                <a:lnTo>
                  <a:pt x="14342203" y="7206957"/>
                </a:lnTo>
                <a:lnTo>
                  <a:pt x="0" y="720695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23"/>
          <p:cNvSpPr txBox="1"/>
          <p:nvPr/>
        </p:nvSpPr>
        <p:spPr>
          <a:xfrm>
            <a:off x="828396" y="348200"/>
            <a:ext cx="7665900"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SƠ ĐỒ BPMN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714" name="Shape 714"/>
        <p:cNvGrpSpPr/>
        <p:nvPr/>
      </p:nvGrpSpPr>
      <p:grpSpPr>
        <a:xfrm>
          <a:off x="0" y="0"/>
          <a:ext cx="0" cy="0"/>
          <a:chOff x="0" y="0"/>
          <a:chExt cx="0" cy="0"/>
        </a:xfrm>
      </p:grpSpPr>
      <p:sp>
        <p:nvSpPr>
          <p:cNvPr id="715" name="Google Shape;715;p24"/>
          <p:cNvSpPr txBox="1"/>
          <p:nvPr/>
        </p:nvSpPr>
        <p:spPr>
          <a:xfrm>
            <a:off x="860265" y="822165"/>
            <a:ext cx="17287754"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PHÂN TÍCH GIÁ TRỊ GIA TĂNG</a:t>
            </a:r>
            <a:endParaRPr/>
          </a:p>
        </p:txBody>
      </p:sp>
      <p:graphicFrame>
        <p:nvGraphicFramePr>
          <p:cNvPr id="716" name="Google Shape;716;p24"/>
          <p:cNvGraphicFramePr/>
          <p:nvPr/>
        </p:nvGraphicFramePr>
        <p:xfrm>
          <a:off x="1319892" y="2217964"/>
          <a:ext cx="3000000" cy="3000000"/>
        </p:xfrm>
        <a:graphic>
          <a:graphicData uri="http://schemas.openxmlformats.org/drawingml/2006/table">
            <a:tbl>
              <a:tblPr bandRow="1">
                <a:gradFill>
                  <a:gsLst>
                    <a:gs pos="0">
                      <a:srgbClr val="DAFEA4"/>
                    </a:gs>
                    <a:gs pos="35000">
                      <a:srgbClr val="E3FEBF"/>
                    </a:gs>
                    <a:gs pos="100000">
                      <a:srgbClr val="F4FEE6"/>
                    </a:gs>
                  </a:gsLst>
                  <a:lin ang="16200000" scaled="0"/>
                </a:gradFill>
                <a:tableStyleId>{F9085F76-BF8B-4B46-BC23-AF510555842F}</a:tableStyleId>
              </a:tblPr>
              <a:tblGrid>
                <a:gridCol w="5004000"/>
                <a:gridCol w="5004000"/>
                <a:gridCol w="5004000"/>
              </a:tblGrid>
              <a:tr h="478050">
                <a:tc>
                  <a:txBody>
                    <a:bodyPr/>
                    <a:lstStyle/>
                    <a:p>
                      <a:pPr indent="0" lvl="0" marL="0" marR="0" rtl="0" algn="ctr">
                        <a:spcBef>
                          <a:spcPts val="0"/>
                        </a:spcBef>
                        <a:spcAft>
                          <a:spcPts val="0"/>
                        </a:spcAft>
                        <a:buClr>
                          <a:schemeClr val="dk1"/>
                        </a:buClr>
                        <a:buSzPts val="2000"/>
                        <a:buFont typeface="Arial"/>
                        <a:buNone/>
                      </a:pPr>
                      <a:r>
                        <a:rPr b="1" lang="en-GB" sz="2000" u="none" cap="none" strike="noStrike">
                          <a:latin typeface="Arial"/>
                          <a:ea typeface="Arial"/>
                          <a:cs typeface="Arial"/>
                          <a:sym typeface="Arial"/>
                        </a:rPr>
                        <a:t>Hoạt động</a:t>
                      </a:r>
                      <a:endParaRPr b="1" sz="2000" u="none" cap="none" strike="noStrike">
                        <a:latin typeface="Arial"/>
                        <a:ea typeface="Arial"/>
                        <a:cs typeface="Arial"/>
                        <a:sym typeface="Arial"/>
                      </a:endParaRPr>
                    </a:p>
                  </a:txBody>
                  <a:tcPr marT="45725" marB="45725" marR="68575" marL="68575"/>
                </a:tc>
                <a:tc>
                  <a:txBody>
                    <a:bodyPr/>
                    <a:lstStyle/>
                    <a:p>
                      <a:pPr indent="0" lvl="0" marL="0" marR="0" rtl="0" algn="ctr">
                        <a:spcBef>
                          <a:spcPts val="0"/>
                        </a:spcBef>
                        <a:spcAft>
                          <a:spcPts val="0"/>
                        </a:spcAft>
                        <a:buClr>
                          <a:schemeClr val="dk1"/>
                        </a:buClr>
                        <a:buSzPts val="2000"/>
                        <a:buFont typeface="Arial"/>
                        <a:buNone/>
                      </a:pPr>
                      <a:r>
                        <a:rPr b="1" lang="en-GB" sz="2000" u="none" cap="none" strike="noStrike">
                          <a:latin typeface="Arial"/>
                          <a:ea typeface="Arial"/>
                          <a:cs typeface="Arial"/>
                          <a:sym typeface="Arial"/>
                        </a:rPr>
                        <a:t>Người thực hiện</a:t>
                      </a:r>
                      <a:endParaRPr/>
                    </a:p>
                  </a:txBody>
                  <a:tcPr marT="45725" marB="45725" marR="68575" marL="68575"/>
                </a:tc>
                <a:tc>
                  <a:txBody>
                    <a:bodyPr/>
                    <a:lstStyle/>
                    <a:p>
                      <a:pPr indent="0" lvl="0" marL="0" marR="0" rtl="0" algn="ctr">
                        <a:spcBef>
                          <a:spcPts val="0"/>
                        </a:spcBef>
                        <a:spcAft>
                          <a:spcPts val="0"/>
                        </a:spcAft>
                        <a:buClr>
                          <a:schemeClr val="dk1"/>
                        </a:buClr>
                        <a:buSzPts val="2000"/>
                        <a:buFont typeface="Arial"/>
                        <a:buNone/>
                      </a:pPr>
                      <a:r>
                        <a:rPr b="1" lang="en-GB" sz="2000" u="none" cap="none" strike="noStrike">
                          <a:latin typeface="Arial"/>
                          <a:ea typeface="Arial"/>
                          <a:cs typeface="Arial"/>
                          <a:sym typeface="Arial"/>
                        </a:rPr>
                        <a:t>Loại giá trị</a:t>
                      </a:r>
                      <a:endParaRPr b="1" sz="2000" u="none" cap="none" strike="noStrike">
                        <a:latin typeface="Arial"/>
                        <a:ea typeface="Arial"/>
                        <a:cs typeface="Arial"/>
                        <a:sym typeface="Arial"/>
                      </a:endParaRPr>
                    </a:p>
                  </a:txBody>
                  <a:tcPr marT="45725" marB="45725" marR="68575" marL="68575"/>
                </a:tc>
              </a:tr>
              <a:tr h="478050">
                <a:tc>
                  <a:txBody>
                    <a:bodyPr/>
                    <a:lstStyle/>
                    <a:p>
                      <a:pPr indent="0" lvl="0" marL="0" marR="0" rtl="0" algn="l">
                        <a:spcBef>
                          <a:spcPts val="0"/>
                        </a:spcBef>
                        <a:spcAft>
                          <a:spcPts val="0"/>
                        </a:spcAft>
                        <a:buClr>
                          <a:schemeClr val="dk1"/>
                        </a:buClr>
                        <a:buSzPts val="2000"/>
                        <a:buFont typeface="Calibri"/>
                        <a:buNone/>
                      </a:pPr>
                      <a:r>
                        <a:rPr lang="en-GB" sz="2000" u="none" cap="none" strike="noStrike"/>
                        <a:t>Khảo sát mặt bằng</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Phát triển mặt bằng</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VA</a:t>
                      </a:r>
                      <a:endParaRPr/>
                    </a:p>
                  </a:txBody>
                  <a:tcPr marT="45725" marB="45725" marR="68575" marL="68575"/>
                </a:tc>
              </a:tr>
              <a:tr h="789825">
                <a:tc>
                  <a:txBody>
                    <a:bodyPr/>
                    <a:lstStyle/>
                    <a:p>
                      <a:pPr indent="0" lvl="0" marL="0" marR="0" rtl="0" algn="l">
                        <a:spcBef>
                          <a:spcPts val="0"/>
                        </a:spcBef>
                        <a:spcAft>
                          <a:spcPts val="0"/>
                        </a:spcAft>
                        <a:buClr>
                          <a:schemeClr val="dk1"/>
                        </a:buClr>
                        <a:buSzPts val="2000"/>
                        <a:buFont typeface="Calibri"/>
                        <a:buNone/>
                      </a:pPr>
                      <a:r>
                        <a:rPr lang="en-GB" sz="2000" u="none" cap="none" strike="noStrike"/>
                        <a:t>Lập báo cáo đánh giá và gửi Ban Giám Đốc</a:t>
                      </a:r>
                      <a:endParaRPr/>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Phát triển Mặt bằng</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BVA</a:t>
                      </a:r>
                      <a:endParaRPr/>
                    </a:p>
                  </a:txBody>
                  <a:tcPr marT="45725" marB="45725" marR="68575" marL="68575"/>
                </a:tc>
              </a:tr>
              <a:tr h="519625">
                <a:tc>
                  <a:txBody>
                    <a:bodyPr/>
                    <a:lstStyle/>
                    <a:p>
                      <a:pPr indent="0" lvl="0" marL="0" marR="0" rtl="0" algn="l">
                        <a:spcBef>
                          <a:spcPts val="0"/>
                        </a:spcBef>
                        <a:spcAft>
                          <a:spcPts val="0"/>
                        </a:spcAft>
                        <a:buClr>
                          <a:schemeClr val="dk1"/>
                        </a:buClr>
                        <a:buSzPts val="2000"/>
                        <a:buFont typeface="Calibri"/>
                        <a:buNone/>
                      </a:pPr>
                      <a:r>
                        <a:rPr lang="en-GB" sz="2000" u="none" cap="none" strike="noStrike"/>
                        <a:t>Phê duyệt mở mới</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Ban Giám Đốc</a:t>
                      </a:r>
                      <a:endParaRPr/>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BVA</a:t>
                      </a:r>
                      <a:endParaRPr/>
                    </a:p>
                  </a:txBody>
                  <a:tcPr marT="45725" marB="45725" marR="68575" marL="68575"/>
                </a:tc>
              </a:tr>
              <a:tr h="852175">
                <a:tc>
                  <a:txBody>
                    <a:bodyPr/>
                    <a:lstStyle/>
                    <a:p>
                      <a:pPr indent="0" lvl="0" marL="0" marR="0" rtl="0" algn="l">
                        <a:spcBef>
                          <a:spcPts val="0"/>
                        </a:spcBef>
                        <a:spcAft>
                          <a:spcPts val="0"/>
                        </a:spcAft>
                        <a:buClr>
                          <a:schemeClr val="dk1"/>
                        </a:buClr>
                        <a:buSzPts val="2000"/>
                        <a:buFont typeface="Calibri"/>
                        <a:buNone/>
                      </a:pPr>
                      <a:r>
                        <a:rPr lang="en-GB" sz="2000" u="none" cap="none" strike="noStrike"/>
                        <a:t>Cải tạo mặt bằng theo mô hình chuẩn</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Đội Thi Công</a:t>
                      </a:r>
                      <a:endParaRPr/>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VA</a:t>
                      </a:r>
                      <a:endParaRPr/>
                    </a:p>
                  </a:txBody>
                  <a:tcPr marT="45725" marB="45725" marR="68575" marL="68575"/>
                </a:tc>
              </a:tr>
              <a:tr h="852175">
                <a:tc>
                  <a:txBody>
                    <a:bodyPr/>
                    <a:lstStyle/>
                    <a:p>
                      <a:pPr indent="0" lvl="0" marL="0" marR="0" rtl="0" algn="l">
                        <a:spcBef>
                          <a:spcPts val="0"/>
                        </a:spcBef>
                        <a:spcAft>
                          <a:spcPts val="0"/>
                        </a:spcAft>
                        <a:buClr>
                          <a:schemeClr val="dk1"/>
                        </a:buClr>
                        <a:buSzPts val="2000"/>
                        <a:buFont typeface="Calibri"/>
                        <a:buNone/>
                      </a:pPr>
                      <a:r>
                        <a:rPr lang="en-GB" sz="2000" u="none" cap="none" strike="noStrike"/>
                        <a:t>Triển khai kế hoạch nhân sự</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Bộ phận Tuyển dụng</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VA</a:t>
                      </a:r>
                      <a:endParaRPr/>
                    </a:p>
                  </a:txBody>
                  <a:tcPr marT="45725" marB="45725" marR="68575" marL="68575"/>
                </a:tc>
              </a:tr>
              <a:tr h="852175">
                <a:tc>
                  <a:txBody>
                    <a:bodyPr/>
                    <a:lstStyle/>
                    <a:p>
                      <a:pPr indent="0" lvl="0" marL="0" marR="0" rtl="0" algn="l">
                        <a:spcBef>
                          <a:spcPts val="0"/>
                        </a:spcBef>
                        <a:spcAft>
                          <a:spcPts val="0"/>
                        </a:spcAft>
                        <a:buClr>
                          <a:schemeClr val="dk1"/>
                        </a:buClr>
                        <a:buSzPts val="2000"/>
                        <a:buFont typeface="Calibri"/>
                        <a:buNone/>
                      </a:pPr>
                      <a:r>
                        <a:rPr lang="en-GB" sz="2000" u="none" cap="none" strike="noStrike"/>
                        <a:t>Đào tạo và chuyển giao quy trình</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Bộ phận Tuyển dụng</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VA</a:t>
                      </a:r>
                      <a:endParaRPr/>
                    </a:p>
                  </a:txBody>
                  <a:tcPr marT="45725" marB="45725" marR="68575" marL="68575"/>
                </a:tc>
              </a:tr>
              <a:tr h="852175">
                <a:tc>
                  <a:txBody>
                    <a:bodyPr/>
                    <a:lstStyle/>
                    <a:p>
                      <a:pPr indent="0" lvl="0" marL="0" marR="0" rtl="0" algn="l">
                        <a:spcBef>
                          <a:spcPts val="0"/>
                        </a:spcBef>
                        <a:spcAft>
                          <a:spcPts val="0"/>
                        </a:spcAft>
                        <a:buClr>
                          <a:schemeClr val="dk1"/>
                        </a:buClr>
                        <a:buSzPts val="2000"/>
                        <a:buFont typeface="Calibri"/>
                        <a:buNone/>
                      </a:pPr>
                      <a:r>
                        <a:rPr lang="en-GB" sz="2000" u="none" cap="none" strike="noStrike"/>
                        <a:t>Quản lý cửa hàng theo hệ thống ERP</a:t>
                      </a:r>
                      <a:endParaRPr/>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Quản lý Cửa hàng</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BVA</a:t>
                      </a:r>
                      <a:endParaRPr/>
                    </a:p>
                  </a:txBody>
                  <a:tcPr marT="45725" marB="45725" marR="68575" marL="68575"/>
                </a:tc>
              </a:tr>
              <a:tr h="852175">
                <a:tc>
                  <a:txBody>
                    <a:bodyPr/>
                    <a:lstStyle/>
                    <a:p>
                      <a:pPr indent="0" lvl="0" marL="0" marR="0" rtl="0" algn="l">
                        <a:spcBef>
                          <a:spcPts val="0"/>
                        </a:spcBef>
                        <a:spcAft>
                          <a:spcPts val="0"/>
                        </a:spcAft>
                        <a:buClr>
                          <a:schemeClr val="dk1"/>
                        </a:buClr>
                        <a:buSzPts val="2000"/>
                        <a:buFont typeface="Calibri"/>
                        <a:buNone/>
                      </a:pPr>
                      <a:r>
                        <a:rPr lang="en-GB" sz="2000" u="none" cap="none" strike="noStrike"/>
                        <a:t>Giám sát bởi cụm trưởng và nhân sự vùng</a:t>
                      </a:r>
                      <a:endParaRPr/>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Quản lý Cửa hàng</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BVA</a:t>
                      </a:r>
                      <a:endParaRPr/>
                    </a:p>
                  </a:txBody>
                  <a:tcPr marT="45725" marB="45725" marR="68575" marL="68575"/>
                </a:tc>
              </a:tr>
              <a:tr h="852175">
                <a:tc>
                  <a:txBody>
                    <a:bodyPr/>
                    <a:lstStyle/>
                    <a:p>
                      <a:pPr indent="0" lvl="0" marL="0" marR="0" rtl="0" algn="l">
                        <a:spcBef>
                          <a:spcPts val="0"/>
                        </a:spcBef>
                        <a:spcAft>
                          <a:spcPts val="0"/>
                        </a:spcAft>
                        <a:buClr>
                          <a:schemeClr val="dk1"/>
                        </a:buClr>
                        <a:buSzPts val="2000"/>
                        <a:buFont typeface="Calibri"/>
                        <a:buNone/>
                      </a:pPr>
                      <a:r>
                        <a:rPr lang="en-GB" sz="2000" u="none" cap="none" strike="noStrike"/>
                        <a:t>Đánh giá hiệu quả hoạt động theo KPI</a:t>
                      </a:r>
                      <a:endParaRPr/>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Quản lý Cửa hàng</a:t>
                      </a:r>
                      <a:endParaRPr sz="2000" u="none" cap="none" strike="noStrike"/>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BVA</a:t>
                      </a:r>
                      <a:endParaRPr/>
                    </a:p>
                  </a:txBody>
                  <a:tcPr marT="45725" marB="45725" marR="68575" marL="6857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720" name="Shape 720"/>
        <p:cNvGrpSpPr/>
        <p:nvPr/>
      </p:nvGrpSpPr>
      <p:grpSpPr>
        <a:xfrm>
          <a:off x="0" y="0"/>
          <a:ext cx="0" cy="0"/>
          <a:chOff x="0" y="0"/>
          <a:chExt cx="0" cy="0"/>
        </a:xfrm>
      </p:grpSpPr>
      <p:sp>
        <p:nvSpPr>
          <p:cNvPr id="721" name="Google Shape;721;p25"/>
          <p:cNvSpPr txBox="1"/>
          <p:nvPr/>
        </p:nvSpPr>
        <p:spPr>
          <a:xfrm>
            <a:off x="842704" y="434045"/>
            <a:ext cx="16236039"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LÃNG PHÍ</a:t>
            </a:r>
            <a:endParaRPr/>
          </a:p>
        </p:txBody>
      </p:sp>
      <p:graphicFrame>
        <p:nvGraphicFramePr>
          <p:cNvPr id="722" name="Google Shape;722;p25"/>
          <p:cNvGraphicFramePr/>
          <p:nvPr/>
        </p:nvGraphicFramePr>
        <p:xfrm>
          <a:off x="1864178" y="2149928"/>
          <a:ext cx="3000000" cy="3000000"/>
        </p:xfrm>
        <a:graphic>
          <a:graphicData uri="http://schemas.openxmlformats.org/drawingml/2006/table">
            <a:tbl>
              <a:tblPr bandRow="1">
                <a:noFill/>
                <a:tableStyleId>{F9085F76-BF8B-4B46-BC23-AF510555842F}</a:tableStyleId>
              </a:tblPr>
              <a:tblGrid>
                <a:gridCol w="6607750"/>
                <a:gridCol w="6607750"/>
              </a:tblGrid>
              <a:tr h="591000">
                <a:tc>
                  <a:txBody>
                    <a:bodyPr/>
                    <a:lstStyle/>
                    <a:p>
                      <a:pPr indent="0" lvl="0" marL="0" marR="0" rtl="0" algn="ctr">
                        <a:spcBef>
                          <a:spcPts val="0"/>
                        </a:spcBef>
                        <a:spcAft>
                          <a:spcPts val="0"/>
                        </a:spcAft>
                        <a:buClr>
                          <a:schemeClr val="dk1"/>
                        </a:buClr>
                        <a:buSzPts val="2000"/>
                        <a:buFont typeface="Arial"/>
                        <a:buNone/>
                      </a:pPr>
                      <a:r>
                        <a:rPr b="1" lang="en-GB" sz="2000" u="none" cap="none" strike="noStrike">
                          <a:latin typeface="Arial"/>
                          <a:ea typeface="Arial"/>
                          <a:cs typeface="Arial"/>
                          <a:sym typeface="Arial"/>
                        </a:rPr>
                        <a:t>Loại lãng phí</a:t>
                      </a:r>
                      <a:endParaRPr b="1" sz="2000" u="none" cap="none" strike="noStrike">
                        <a:latin typeface="Arial"/>
                        <a:ea typeface="Arial"/>
                        <a:cs typeface="Arial"/>
                        <a:sym typeface="Arial"/>
                      </a:endParaRPr>
                    </a:p>
                  </a:txBody>
                  <a:tcPr marT="45725" marB="45725" marR="68575" marL="68575"/>
                </a:tc>
                <a:tc>
                  <a:txBody>
                    <a:bodyPr/>
                    <a:lstStyle/>
                    <a:p>
                      <a:pPr indent="0" lvl="0" marL="0" marR="0" rtl="0" algn="ctr">
                        <a:spcBef>
                          <a:spcPts val="0"/>
                        </a:spcBef>
                        <a:spcAft>
                          <a:spcPts val="0"/>
                        </a:spcAft>
                        <a:buClr>
                          <a:schemeClr val="dk1"/>
                        </a:buClr>
                        <a:buSzPts val="2000"/>
                        <a:buFont typeface="Arial"/>
                        <a:buNone/>
                      </a:pPr>
                      <a:r>
                        <a:rPr b="1" lang="en-GB" sz="2000" u="none" cap="none" strike="noStrike">
                          <a:latin typeface="Arial"/>
                          <a:ea typeface="Arial"/>
                          <a:cs typeface="Arial"/>
                          <a:sym typeface="Arial"/>
                        </a:rPr>
                        <a:t>Ví dụ trong quy trình</a:t>
                      </a:r>
                      <a:endParaRPr b="1" sz="2000" u="none" cap="none" strike="noStrike">
                        <a:latin typeface="Arial"/>
                        <a:ea typeface="Arial"/>
                        <a:cs typeface="Arial"/>
                        <a:sym typeface="Arial"/>
                      </a:endParaRPr>
                    </a:p>
                  </a:txBody>
                  <a:tcPr marT="45725" marB="45725" marR="68575" marL="68575"/>
                </a:tc>
              </a:tr>
              <a:tr h="2119400">
                <a:tc>
                  <a:txBody>
                    <a:bodyPr/>
                    <a:lstStyle/>
                    <a:p>
                      <a:pPr indent="0" lvl="0" marL="0" marR="0" rtl="0" algn="l">
                        <a:spcBef>
                          <a:spcPts val="0"/>
                        </a:spcBef>
                        <a:spcAft>
                          <a:spcPts val="0"/>
                        </a:spcAft>
                        <a:buClr>
                          <a:schemeClr val="dk1"/>
                        </a:buClr>
                        <a:buSzPts val="2000"/>
                        <a:buFont typeface="Calibri"/>
                        <a:buNone/>
                      </a:pPr>
                      <a:r>
                        <a:rPr lang="en-GB" sz="2000" u="none" cap="none" strike="noStrike"/>
                        <a:t>Waiting</a:t>
                      </a:r>
                      <a:endParaRPr/>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 Lập báo cáo đánh giá </a:t>
                      </a:r>
                      <a:endParaRPr/>
                    </a:p>
                    <a:p>
                      <a:pPr indent="0" lvl="0" marL="0" marR="0" rtl="0" algn="l">
                        <a:spcBef>
                          <a:spcPts val="0"/>
                        </a:spcBef>
                        <a:spcAft>
                          <a:spcPts val="0"/>
                        </a:spcAft>
                        <a:buClr>
                          <a:schemeClr val="dk1"/>
                        </a:buClr>
                        <a:buSzPts val="2000"/>
                        <a:buFont typeface="Calibri"/>
                        <a:buNone/>
                      </a:pPr>
                      <a:r>
                        <a:rPr lang="en-GB" sz="2000" u="none" cap="none" strike="noStrike"/>
                        <a:t>- Phê duyệt mở mới</a:t>
                      </a:r>
                      <a:br>
                        <a:rPr lang="en-GB" sz="2000" u="none" cap="none" strike="noStrike"/>
                      </a:br>
                      <a:r>
                        <a:rPr lang="en-GB" sz="2000" u="none" cap="none" strike="noStrike"/>
                        <a:t>- Cải tạo mặt bằng </a:t>
                      </a:r>
                      <a:endParaRPr/>
                    </a:p>
                    <a:p>
                      <a:pPr indent="0" lvl="0" marL="0" marR="0" rtl="0" algn="l">
                        <a:spcBef>
                          <a:spcPts val="0"/>
                        </a:spcBef>
                        <a:spcAft>
                          <a:spcPts val="0"/>
                        </a:spcAft>
                        <a:buClr>
                          <a:schemeClr val="dk1"/>
                        </a:buClr>
                        <a:buSzPts val="2000"/>
                        <a:buFont typeface="Calibri"/>
                        <a:buNone/>
                      </a:pPr>
                      <a:r>
                        <a:rPr lang="en-GB" sz="2000" u="none" cap="none" strike="noStrike"/>
                        <a:t>- Triển khai kế hoạch nhân sự </a:t>
                      </a:r>
                      <a:endParaRPr/>
                    </a:p>
                    <a:p>
                      <a:pPr indent="0" lvl="0" marL="0" marR="0" rtl="0" algn="l">
                        <a:spcBef>
                          <a:spcPts val="0"/>
                        </a:spcBef>
                        <a:spcAft>
                          <a:spcPts val="0"/>
                        </a:spcAft>
                        <a:buClr>
                          <a:schemeClr val="dk1"/>
                        </a:buClr>
                        <a:buSzPts val="2000"/>
                        <a:buFont typeface="Calibri"/>
                        <a:buNone/>
                      </a:pPr>
                      <a:r>
                        <a:rPr lang="en-GB" sz="2000" u="none" cap="none" strike="noStrike"/>
                        <a:t>- Đào tạo và chuyển giao quy trình</a:t>
                      </a:r>
                      <a:endParaRPr sz="2000" u="none" cap="none" strike="noStrike"/>
                    </a:p>
                  </a:txBody>
                  <a:tcPr marT="45725" marB="45725" marR="68575" marL="68575"/>
                </a:tc>
              </a:tr>
              <a:tr h="2119400">
                <a:tc>
                  <a:txBody>
                    <a:bodyPr/>
                    <a:lstStyle/>
                    <a:p>
                      <a:pPr indent="0" lvl="0" marL="0" marR="0" rtl="0" algn="l">
                        <a:spcBef>
                          <a:spcPts val="0"/>
                        </a:spcBef>
                        <a:spcAft>
                          <a:spcPts val="0"/>
                        </a:spcAft>
                        <a:buClr>
                          <a:schemeClr val="dk1"/>
                        </a:buClr>
                        <a:buSzPts val="2000"/>
                        <a:buFont typeface="Calibri"/>
                        <a:buNone/>
                      </a:pPr>
                      <a:r>
                        <a:rPr lang="en-GB" sz="2000" u="none" cap="none" strike="noStrike"/>
                        <a:t>Over-processing</a:t>
                      </a:r>
                      <a:endParaRPr/>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 Lập báo cáo đánh giá </a:t>
                      </a:r>
                      <a:endParaRPr/>
                    </a:p>
                    <a:p>
                      <a:pPr indent="0" lvl="0" marL="0" marR="0" rtl="0" algn="l">
                        <a:spcBef>
                          <a:spcPts val="0"/>
                        </a:spcBef>
                        <a:spcAft>
                          <a:spcPts val="0"/>
                        </a:spcAft>
                        <a:buClr>
                          <a:schemeClr val="dk1"/>
                        </a:buClr>
                        <a:buSzPts val="2000"/>
                        <a:buFont typeface="Calibri"/>
                        <a:buNone/>
                      </a:pPr>
                      <a:r>
                        <a:rPr lang="en-GB" sz="2000" u="none" cap="none" strike="noStrike"/>
                        <a:t>- Phê duyệt mở mới</a:t>
                      </a:r>
                      <a:endParaRPr sz="2000" u="none" cap="none" strike="noStrike"/>
                    </a:p>
                    <a:p>
                      <a:pPr indent="0" lvl="0" marL="0" marR="0" rtl="0" algn="l">
                        <a:spcBef>
                          <a:spcPts val="0"/>
                        </a:spcBef>
                        <a:spcAft>
                          <a:spcPts val="0"/>
                        </a:spcAft>
                        <a:buClr>
                          <a:schemeClr val="dk1"/>
                        </a:buClr>
                        <a:buSzPts val="2000"/>
                        <a:buFont typeface="Calibri"/>
                        <a:buNone/>
                      </a:pPr>
                      <a:r>
                        <a:rPr lang="en-GB" sz="2000" u="none" cap="none" strike="noStrike"/>
                        <a:t>- Cải tạo mặt bằng</a:t>
                      </a:r>
                      <a:endParaRPr sz="2000" u="none" cap="none" strike="noStrike"/>
                    </a:p>
                    <a:p>
                      <a:pPr indent="0" lvl="0" marL="0" marR="0" rtl="0" algn="l">
                        <a:spcBef>
                          <a:spcPts val="0"/>
                        </a:spcBef>
                        <a:spcAft>
                          <a:spcPts val="0"/>
                        </a:spcAft>
                        <a:buClr>
                          <a:schemeClr val="dk1"/>
                        </a:buClr>
                        <a:buSzPts val="2000"/>
                        <a:buFont typeface="Calibri"/>
                        <a:buNone/>
                      </a:pPr>
                      <a:r>
                        <a:rPr lang="en-GB" sz="2000" u="none" cap="none" strike="noStrike"/>
                        <a:t>- Đào tạo và chuyển giao quy trình </a:t>
                      </a:r>
                      <a:endParaRPr/>
                    </a:p>
                    <a:p>
                      <a:pPr indent="0" lvl="0" marL="0" marR="0" rtl="0" algn="l">
                        <a:spcBef>
                          <a:spcPts val="0"/>
                        </a:spcBef>
                        <a:spcAft>
                          <a:spcPts val="0"/>
                        </a:spcAft>
                        <a:buClr>
                          <a:schemeClr val="dk1"/>
                        </a:buClr>
                        <a:buSzPts val="2000"/>
                        <a:buFont typeface="Calibri"/>
                        <a:buNone/>
                      </a:pPr>
                      <a:r>
                        <a:rPr lang="en-GB" sz="2000" u="none" cap="none" strike="noStrike"/>
                        <a:t>- Giám sát hoạt động</a:t>
                      </a:r>
                      <a:endParaRPr sz="2000" u="none" cap="none" strike="noStrike"/>
                    </a:p>
                  </a:txBody>
                  <a:tcPr marT="45725" marB="45725" marR="68575" marL="68575"/>
                </a:tc>
              </a:tr>
              <a:tr h="1732225">
                <a:tc>
                  <a:txBody>
                    <a:bodyPr/>
                    <a:lstStyle/>
                    <a:p>
                      <a:pPr indent="0" lvl="0" marL="0" marR="0" rtl="0" algn="l">
                        <a:spcBef>
                          <a:spcPts val="0"/>
                        </a:spcBef>
                        <a:spcAft>
                          <a:spcPts val="0"/>
                        </a:spcAft>
                        <a:buClr>
                          <a:schemeClr val="dk1"/>
                        </a:buClr>
                        <a:buSzPts val="2000"/>
                        <a:buFont typeface="Calibri"/>
                        <a:buNone/>
                      </a:pPr>
                      <a:r>
                        <a:rPr lang="en-GB" sz="2000" u="none" cap="none" strike="noStrike"/>
                        <a:t>Motion</a:t>
                      </a:r>
                      <a:endParaRPr/>
                    </a:p>
                  </a:txBody>
                  <a:tcPr marT="45725" marB="45725" marR="68575" marL="68575"/>
                </a:tc>
                <a:tc>
                  <a:txBody>
                    <a:bodyPr/>
                    <a:lstStyle/>
                    <a:p>
                      <a:pPr indent="0" lvl="0" marL="0" marR="0" rtl="0" algn="l">
                        <a:spcBef>
                          <a:spcPts val="0"/>
                        </a:spcBef>
                        <a:spcAft>
                          <a:spcPts val="0"/>
                        </a:spcAft>
                        <a:buClr>
                          <a:schemeClr val="dk1"/>
                        </a:buClr>
                        <a:buSzPts val="2000"/>
                        <a:buFont typeface="Calibri"/>
                        <a:buNone/>
                      </a:pPr>
                      <a:r>
                        <a:rPr lang="en-GB" sz="2000" u="none" cap="none" strike="noStrike"/>
                        <a:t>- Khảo sát khu vực</a:t>
                      </a:r>
                      <a:endParaRPr sz="2000" u="none" cap="none" strike="noStrike"/>
                    </a:p>
                    <a:p>
                      <a:pPr indent="0" lvl="0" marL="0" marR="0" rtl="0" algn="l">
                        <a:spcBef>
                          <a:spcPts val="0"/>
                        </a:spcBef>
                        <a:spcAft>
                          <a:spcPts val="0"/>
                        </a:spcAft>
                        <a:buClr>
                          <a:schemeClr val="dk1"/>
                        </a:buClr>
                        <a:buSzPts val="2000"/>
                        <a:buFont typeface="Calibri"/>
                        <a:buNone/>
                      </a:pPr>
                      <a:r>
                        <a:rPr lang="en-GB" sz="2000" u="none" cap="none" strike="noStrike"/>
                        <a:t>- Lập báo cáo đánh giá</a:t>
                      </a:r>
                      <a:endParaRPr sz="2000" u="none" cap="none" strike="noStrike"/>
                    </a:p>
                    <a:p>
                      <a:pPr indent="0" lvl="0" marL="0" marR="0" rtl="0" algn="l">
                        <a:spcBef>
                          <a:spcPts val="0"/>
                        </a:spcBef>
                        <a:spcAft>
                          <a:spcPts val="0"/>
                        </a:spcAft>
                        <a:buClr>
                          <a:schemeClr val="dk1"/>
                        </a:buClr>
                        <a:buSzPts val="2000"/>
                        <a:buFont typeface="Calibri"/>
                        <a:buNone/>
                      </a:pPr>
                      <a:r>
                        <a:rPr lang="en-GB" sz="2000" u="none" cap="none" strike="noStrike"/>
                        <a:t>- Triển khai kế hoạch nhân sự</a:t>
                      </a:r>
                      <a:endParaRPr sz="2000" u="none" cap="none" strike="noStrike"/>
                    </a:p>
                    <a:p>
                      <a:pPr indent="0" lvl="0" marL="0" marR="0" rtl="0" algn="l">
                        <a:spcBef>
                          <a:spcPts val="0"/>
                        </a:spcBef>
                        <a:spcAft>
                          <a:spcPts val="0"/>
                        </a:spcAft>
                        <a:buClr>
                          <a:schemeClr val="dk1"/>
                        </a:buClr>
                        <a:buSzPts val="2000"/>
                        <a:buFont typeface="Calibri"/>
                        <a:buNone/>
                      </a:pPr>
                      <a:r>
                        <a:rPr lang="en-GB" sz="2000" u="none" cap="none" strike="noStrike"/>
                        <a:t>- Giám sát hoạt động</a:t>
                      </a:r>
                      <a:endParaRPr sz="2000" u="none" cap="none" strike="noStrike"/>
                    </a:p>
                  </a:txBody>
                  <a:tcPr marT="45725" marB="45725" marR="68575" marL="6857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726" name="Shape 726"/>
        <p:cNvGrpSpPr/>
        <p:nvPr/>
      </p:nvGrpSpPr>
      <p:grpSpPr>
        <a:xfrm>
          <a:off x="0" y="0"/>
          <a:ext cx="0" cy="0"/>
          <a:chOff x="0" y="0"/>
          <a:chExt cx="0" cy="0"/>
        </a:xfrm>
      </p:grpSpPr>
      <p:sp>
        <p:nvSpPr>
          <p:cNvPr id="727" name="Google Shape;727;p26"/>
          <p:cNvSpPr/>
          <p:nvPr/>
        </p:nvSpPr>
        <p:spPr>
          <a:xfrm>
            <a:off x="1998267" y="1888549"/>
            <a:ext cx="14291465" cy="8038949"/>
          </a:xfrm>
          <a:custGeom>
            <a:rect b="b" l="l" r="r" t="t"/>
            <a:pathLst>
              <a:path extrusionOk="0" h="8038949" w="14291465">
                <a:moveTo>
                  <a:pt x="0" y="0"/>
                </a:moveTo>
                <a:lnTo>
                  <a:pt x="14291466" y="0"/>
                </a:lnTo>
                <a:lnTo>
                  <a:pt x="14291466" y="8038949"/>
                </a:lnTo>
                <a:lnTo>
                  <a:pt x="0" y="803894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6"/>
          <p:cNvSpPr txBox="1"/>
          <p:nvPr/>
        </p:nvSpPr>
        <p:spPr>
          <a:xfrm>
            <a:off x="842704" y="443570"/>
            <a:ext cx="16236039" cy="2018665"/>
          </a:xfrm>
          <a:prstGeom prst="rect">
            <a:avLst/>
          </a:prstGeom>
          <a:noFill/>
          <a:ln>
            <a:noFill/>
          </a:ln>
        </p:spPr>
        <p:txBody>
          <a:bodyPr anchorCtr="0" anchor="t" bIns="0" lIns="0" spcFirstLastPara="1" rIns="0" wrap="square" tIns="0">
            <a:spAutoFit/>
          </a:bodyPr>
          <a:lstStyle/>
          <a:p>
            <a:pPr indent="0" lvl="0" marL="0" marR="0" rtl="0" algn="l">
              <a:lnSpc>
                <a:spcPct val="104000"/>
              </a:lnSpc>
              <a:spcBef>
                <a:spcPts val="0"/>
              </a:spcBef>
              <a:spcAft>
                <a:spcPts val="0"/>
              </a:spcAft>
              <a:buNone/>
            </a:pPr>
            <a:r>
              <a:rPr b="1" lang="en-GB" sz="6999">
                <a:solidFill>
                  <a:srgbClr val="F2CE3C"/>
                </a:solidFill>
                <a:latin typeface="Arial"/>
                <a:ea typeface="Arial"/>
                <a:cs typeface="Arial"/>
                <a:sym typeface="Arial"/>
              </a:rPr>
              <a:t>ĐỊNH LƯỢNG THỜI GIAN VÀ CHI PHÍ</a:t>
            </a:r>
            <a:endParaRPr/>
          </a:p>
          <a:p>
            <a:pPr indent="0" lvl="0" marL="0" marR="0" rtl="0" algn="l">
              <a:lnSpc>
                <a:spcPct val="104000"/>
              </a:lnSpc>
              <a:spcBef>
                <a:spcPts val="0"/>
              </a:spcBef>
              <a:spcAft>
                <a:spcPts val="0"/>
              </a:spcAft>
              <a:buNone/>
            </a:pPr>
            <a:r>
              <a:t/>
            </a:r>
            <a:endParaRPr b="1" sz="6999">
              <a:solidFill>
                <a:srgbClr val="F2CE3C"/>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732" name="Shape 732"/>
        <p:cNvGrpSpPr/>
        <p:nvPr/>
      </p:nvGrpSpPr>
      <p:grpSpPr>
        <a:xfrm>
          <a:off x="0" y="0"/>
          <a:ext cx="0" cy="0"/>
          <a:chOff x="0" y="0"/>
          <a:chExt cx="0" cy="0"/>
        </a:xfrm>
      </p:grpSpPr>
      <p:grpSp>
        <p:nvGrpSpPr>
          <p:cNvPr id="733" name="Google Shape;733;p27"/>
          <p:cNvGrpSpPr/>
          <p:nvPr/>
        </p:nvGrpSpPr>
        <p:grpSpPr>
          <a:xfrm rot="4128451">
            <a:off x="9128684" y="4425178"/>
            <a:ext cx="3086100" cy="10934750"/>
            <a:chOff x="0" y="-38100"/>
            <a:chExt cx="812800" cy="2879934"/>
          </a:xfrm>
        </p:grpSpPr>
        <p:sp>
          <p:nvSpPr>
            <p:cNvPr id="734" name="Google Shape;734;p27"/>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27"/>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36" name="Google Shape;736;p27"/>
          <p:cNvGrpSpPr/>
          <p:nvPr/>
        </p:nvGrpSpPr>
        <p:grpSpPr>
          <a:xfrm rot="5400000">
            <a:off x="3397883" y="5333975"/>
            <a:ext cx="3086100" cy="10934750"/>
            <a:chOff x="0" y="-38100"/>
            <a:chExt cx="812800" cy="2879934"/>
          </a:xfrm>
        </p:grpSpPr>
        <p:sp>
          <p:nvSpPr>
            <p:cNvPr id="737" name="Google Shape;737;p27"/>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27"/>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39" name="Google Shape;739;p27"/>
          <p:cNvGrpSpPr/>
          <p:nvPr/>
        </p:nvGrpSpPr>
        <p:grpSpPr>
          <a:xfrm rot="2821387">
            <a:off x="17543432" y="-4980272"/>
            <a:ext cx="3240377" cy="10934750"/>
            <a:chOff x="0" y="-38100"/>
            <a:chExt cx="853433" cy="2879934"/>
          </a:xfrm>
        </p:grpSpPr>
        <p:sp>
          <p:nvSpPr>
            <p:cNvPr id="740" name="Google Shape;740;p27"/>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27"/>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2" name="Google Shape;742;p27"/>
          <p:cNvGrpSpPr/>
          <p:nvPr/>
        </p:nvGrpSpPr>
        <p:grpSpPr>
          <a:xfrm>
            <a:off x="12908415" y="2427078"/>
            <a:ext cx="5170035" cy="7074109"/>
            <a:chOff x="0" y="0"/>
            <a:chExt cx="812800" cy="1112146"/>
          </a:xfrm>
        </p:grpSpPr>
        <p:sp>
          <p:nvSpPr>
            <p:cNvPr id="743" name="Google Shape;743;p27"/>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27"/>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5" name="Google Shape;745;p27"/>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18766" r="-18767"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46" name="Google Shape;746;p27"/>
          <p:cNvGrpSpPr/>
          <p:nvPr/>
        </p:nvGrpSpPr>
        <p:grpSpPr>
          <a:xfrm>
            <a:off x="1028700" y="8219132"/>
            <a:ext cx="271755" cy="271755"/>
            <a:chOff x="0" y="0"/>
            <a:chExt cx="812800" cy="812800"/>
          </a:xfrm>
        </p:grpSpPr>
        <p:sp>
          <p:nvSpPr>
            <p:cNvPr id="747" name="Google Shape;747;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9" name="Google Shape;749;p27"/>
          <p:cNvGrpSpPr/>
          <p:nvPr/>
        </p:nvGrpSpPr>
        <p:grpSpPr>
          <a:xfrm>
            <a:off x="1484265" y="8219132"/>
            <a:ext cx="271755" cy="271755"/>
            <a:chOff x="0" y="0"/>
            <a:chExt cx="812800" cy="812800"/>
          </a:xfrm>
        </p:grpSpPr>
        <p:sp>
          <p:nvSpPr>
            <p:cNvPr id="750" name="Google Shape;750;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52" name="Google Shape;752;p27"/>
          <p:cNvGrpSpPr/>
          <p:nvPr/>
        </p:nvGrpSpPr>
        <p:grpSpPr>
          <a:xfrm>
            <a:off x="1940019" y="8219132"/>
            <a:ext cx="271755" cy="271755"/>
            <a:chOff x="0" y="0"/>
            <a:chExt cx="812800" cy="812800"/>
          </a:xfrm>
        </p:grpSpPr>
        <p:sp>
          <p:nvSpPr>
            <p:cNvPr id="753" name="Google Shape;753;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5" name="Google Shape;755;p27"/>
          <p:cNvSpPr txBox="1"/>
          <p:nvPr/>
        </p:nvSpPr>
        <p:spPr>
          <a:xfrm>
            <a:off x="1028700" y="990600"/>
            <a:ext cx="9736352" cy="3643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QUY TRÌNH CHĂM SÓC KHÁCH HÀNG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759" name="Shape 759"/>
        <p:cNvGrpSpPr/>
        <p:nvPr/>
      </p:nvGrpSpPr>
      <p:grpSpPr>
        <a:xfrm>
          <a:off x="0" y="0"/>
          <a:ext cx="0" cy="0"/>
          <a:chOff x="0" y="0"/>
          <a:chExt cx="0" cy="0"/>
        </a:xfrm>
      </p:grpSpPr>
      <p:sp>
        <p:nvSpPr>
          <p:cNvPr id="760" name="Google Shape;760;p28"/>
          <p:cNvSpPr/>
          <p:nvPr/>
        </p:nvSpPr>
        <p:spPr>
          <a:xfrm>
            <a:off x="968179" y="4176338"/>
            <a:ext cx="16351642" cy="1934324"/>
          </a:xfrm>
          <a:custGeom>
            <a:rect b="b" l="l" r="r" t="t"/>
            <a:pathLst>
              <a:path extrusionOk="0" h="1934324" w="16351642">
                <a:moveTo>
                  <a:pt x="0" y="0"/>
                </a:moveTo>
                <a:lnTo>
                  <a:pt x="16351642" y="0"/>
                </a:lnTo>
                <a:lnTo>
                  <a:pt x="16351642" y="1934324"/>
                </a:lnTo>
                <a:lnTo>
                  <a:pt x="0" y="193432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28"/>
          <p:cNvSpPr txBox="1"/>
          <p:nvPr/>
        </p:nvSpPr>
        <p:spPr>
          <a:xfrm>
            <a:off x="860265" y="822165"/>
            <a:ext cx="14197585"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MÔ TẢ QUY TRÌNH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765" name="Shape 765"/>
        <p:cNvGrpSpPr/>
        <p:nvPr/>
      </p:nvGrpSpPr>
      <p:grpSpPr>
        <a:xfrm>
          <a:off x="0" y="0"/>
          <a:ext cx="0" cy="0"/>
          <a:chOff x="0" y="0"/>
          <a:chExt cx="0" cy="0"/>
        </a:xfrm>
      </p:grpSpPr>
      <p:sp>
        <p:nvSpPr>
          <p:cNvPr id="766" name="Google Shape;766;p29"/>
          <p:cNvSpPr/>
          <p:nvPr/>
        </p:nvSpPr>
        <p:spPr>
          <a:xfrm>
            <a:off x="8566785" y="0"/>
            <a:ext cx="8692515" cy="10287000"/>
          </a:xfrm>
          <a:custGeom>
            <a:rect b="b" l="l" r="r" t="t"/>
            <a:pathLst>
              <a:path extrusionOk="0" h="10287000" w="8692515">
                <a:moveTo>
                  <a:pt x="0" y="0"/>
                </a:moveTo>
                <a:lnTo>
                  <a:pt x="8692515" y="0"/>
                </a:lnTo>
                <a:lnTo>
                  <a:pt x="8692515"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29"/>
          <p:cNvSpPr txBox="1"/>
          <p:nvPr/>
        </p:nvSpPr>
        <p:spPr>
          <a:xfrm>
            <a:off x="799275" y="3874195"/>
            <a:ext cx="5923251" cy="2500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MÔ HÌNH </a:t>
            </a:r>
            <a:endParaRPr/>
          </a:p>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BPMN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196" name="Shape 196"/>
        <p:cNvGrpSpPr/>
        <p:nvPr/>
      </p:nvGrpSpPr>
      <p:grpSpPr>
        <a:xfrm>
          <a:off x="0" y="0"/>
          <a:ext cx="0" cy="0"/>
          <a:chOff x="0" y="0"/>
          <a:chExt cx="0" cy="0"/>
        </a:xfrm>
      </p:grpSpPr>
      <p:grpSp>
        <p:nvGrpSpPr>
          <p:cNvPr id="197" name="Google Shape;197;p3"/>
          <p:cNvGrpSpPr/>
          <p:nvPr/>
        </p:nvGrpSpPr>
        <p:grpSpPr>
          <a:xfrm>
            <a:off x="8733826" y="6722278"/>
            <a:ext cx="7503849" cy="2536022"/>
            <a:chOff x="0" y="-38100"/>
            <a:chExt cx="1315233" cy="444500"/>
          </a:xfrm>
        </p:grpSpPr>
        <p:sp>
          <p:nvSpPr>
            <p:cNvPr id="198" name="Google Shape;198;p3"/>
            <p:cNvSpPr/>
            <p:nvPr/>
          </p:nvSpPr>
          <p:spPr>
            <a:xfrm>
              <a:off x="0" y="0"/>
              <a:ext cx="1315233" cy="406400"/>
            </a:xfrm>
            <a:custGeom>
              <a:rect b="b" l="l" r="r" t="t"/>
              <a:pathLst>
                <a:path extrusionOk="0" h="406400" w="1315233">
                  <a:moveTo>
                    <a:pt x="1112033" y="0"/>
                  </a:moveTo>
                  <a:cubicBezTo>
                    <a:pt x="1224257" y="0"/>
                    <a:pt x="1315233" y="90976"/>
                    <a:pt x="1315233" y="203200"/>
                  </a:cubicBezTo>
                  <a:cubicBezTo>
                    <a:pt x="1315233" y="315424"/>
                    <a:pt x="1224257" y="406400"/>
                    <a:pt x="1112033" y="406400"/>
                  </a:cubicBezTo>
                  <a:lnTo>
                    <a:pt x="203200" y="406400"/>
                  </a:lnTo>
                  <a:cubicBezTo>
                    <a:pt x="90976" y="406400"/>
                    <a:pt x="0" y="315424"/>
                    <a:pt x="0" y="203200"/>
                  </a:cubicBezTo>
                  <a:cubicBezTo>
                    <a:pt x="0" y="90976"/>
                    <a:pt x="90976" y="0"/>
                    <a:pt x="2032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3"/>
            <p:cNvSpPr txBox="1"/>
            <p:nvPr/>
          </p:nvSpPr>
          <p:spPr>
            <a:xfrm>
              <a:off x="0" y="-38100"/>
              <a:ext cx="1315233"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0" name="Google Shape;200;p3"/>
          <p:cNvGrpSpPr/>
          <p:nvPr/>
        </p:nvGrpSpPr>
        <p:grpSpPr>
          <a:xfrm>
            <a:off x="8733826" y="4175915"/>
            <a:ext cx="7503849" cy="2536022"/>
            <a:chOff x="0" y="-38100"/>
            <a:chExt cx="1315233" cy="444500"/>
          </a:xfrm>
        </p:grpSpPr>
        <p:sp>
          <p:nvSpPr>
            <p:cNvPr id="201" name="Google Shape;201;p3"/>
            <p:cNvSpPr/>
            <p:nvPr/>
          </p:nvSpPr>
          <p:spPr>
            <a:xfrm>
              <a:off x="0" y="0"/>
              <a:ext cx="1315233" cy="406400"/>
            </a:xfrm>
            <a:custGeom>
              <a:rect b="b" l="l" r="r" t="t"/>
              <a:pathLst>
                <a:path extrusionOk="0" h="406400" w="1315233">
                  <a:moveTo>
                    <a:pt x="1112033" y="0"/>
                  </a:moveTo>
                  <a:cubicBezTo>
                    <a:pt x="1224257" y="0"/>
                    <a:pt x="1315233" y="90976"/>
                    <a:pt x="1315233" y="203200"/>
                  </a:cubicBezTo>
                  <a:cubicBezTo>
                    <a:pt x="1315233" y="315424"/>
                    <a:pt x="1224257" y="406400"/>
                    <a:pt x="1112033" y="406400"/>
                  </a:cubicBezTo>
                  <a:lnTo>
                    <a:pt x="203200" y="406400"/>
                  </a:lnTo>
                  <a:cubicBezTo>
                    <a:pt x="90976" y="406400"/>
                    <a:pt x="0" y="315424"/>
                    <a:pt x="0" y="203200"/>
                  </a:cubicBezTo>
                  <a:cubicBezTo>
                    <a:pt x="0" y="90976"/>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3"/>
            <p:cNvSpPr txBox="1"/>
            <p:nvPr/>
          </p:nvSpPr>
          <p:spPr>
            <a:xfrm>
              <a:off x="0" y="-38100"/>
              <a:ext cx="1315233"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3" name="Google Shape;203;p3"/>
          <p:cNvGrpSpPr/>
          <p:nvPr/>
        </p:nvGrpSpPr>
        <p:grpSpPr>
          <a:xfrm>
            <a:off x="1028700" y="4175915"/>
            <a:ext cx="7503849" cy="2536022"/>
            <a:chOff x="0" y="-38100"/>
            <a:chExt cx="1315233" cy="444500"/>
          </a:xfrm>
        </p:grpSpPr>
        <p:sp>
          <p:nvSpPr>
            <p:cNvPr id="204" name="Google Shape;204;p3"/>
            <p:cNvSpPr/>
            <p:nvPr/>
          </p:nvSpPr>
          <p:spPr>
            <a:xfrm>
              <a:off x="0" y="0"/>
              <a:ext cx="1315233" cy="406400"/>
            </a:xfrm>
            <a:custGeom>
              <a:rect b="b" l="l" r="r" t="t"/>
              <a:pathLst>
                <a:path extrusionOk="0" h="406400" w="1315233">
                  <a:moveTo>
                    <a:pt x="1112033" y="0"/>
                  </a:moveTo>
                  <a:cubicBezTo>
                    <a:pt x="1224257" y="0"/>
                    <a:pt x="1315233" y="90976"/>
                    <a:pt x="1315233" y="203200"/>
                  </a:cubicBezTo>
                  <a:cubicBezTo>
                    <a:pt x="1315233" y="315424"/>
                    <a:pt x="1224257" y="406400"/>
                    <a:pt x="1112033" y="406400"/>
                  </a:cubicBezTo>
                  <a:lnTo>
                    <a:pt x="203200" y="406400"/>
                  </a:lnTo>
                  <a:cubicBezTo>
                    <a:pt x="90976" y="406400"/>
                    <a:pt x="0" y="315424"/>
                    <a:pt x="0" y="203200"/>
                  </a:cubicBezTo>
                  <a:cubicBezTo>
                    <a:pt x="0" y="90976"/>
                    <a:pt x="90976" y="0"/>
                    <a:pt x="2032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3"/>
            <p:cNvSpPr txBox="1"/>
            <p:nvPr/>
          </p:nvSpPr>
          <p:spPr>
            <a:xfrm>
              <a:off x="0" y="-38100"/>
              <a:ext cx="1315233"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6" name="Google Shape;206;p3"/>
          <p:cNvGrpSpPr/>
          <p:nvPr/>
        </p:nvGrpSpPr>
        <p:grpSpPr>
          <a:xfrm>
            <a:off x="1028700" y="6722278"/>
            <a:ext cx="7503849" cy="2536022"/>
            <a:chOff x="0" y="-38100"/>
            <a:chExt cx="1315233" cy="444500"/>
          </a:xfrm>
        </p:grpSpPr>
        <p:sp>
          <p:nvSpPr>
            <p:cNvPr id="207" name="Google Shape;207;p3"/>
            <p:cNvSpPr/>
            <p:nvPr/>
          </p:nvSpPr>
          <p:spPr>
            <a:xfrm>
              <a:off x="0" y="0"/>
              <a:ext cx="1315233" cy="406400"/>
            </a:xfrm>
            <a:custGeom>
              <a:rect b="b" l="l" r="r" t="t"/>
              <a:pathLst>
                <a:path extrusionOk="0" h="406400" w="1315233">
                  <a:moveTo>
                    <a:pt x="1112033" y="0"/>
                  </a:moveTo>
                  <a:cubicBezTo>
                    <a:pt x="1224257" y="0"/>
                    <a:pt x="1315233" y="90976"/>
                    <a:pt x="1315233" y="203200"/>
                  </a:cubicBezTo>
                  <a:cubicBezTo>
                    <a:pt x="1315233" y="315424"/>
                    <a:pt x="1224257" y="406400"/>
                    <a:pt x="1112033" y="406400"/>
                  </a:cubicBezTo>
                  <a:lnTo>
                    <a:pt x="203200" y="406400"/>
                  </a:lnTo>
                  <a:cubicBezTo>
                    <a:pt x="90976" y="406400"/>
                    <a:pt x="0" y="315424"/>
                    <a:pt x="0" y="203200"/>
                  </a:cubicBezTo>
                  <a:cubicBezTo>
                    <a:pt x="0" y="90976"/>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3"/>
            <p:cNvSpPr txBox="1"/>
            <p:nvPr/>
          </p:nvSpPr>
          <p:spPr>
            <a:xfrm>
              <a:off x="0" y="-38100"/>
              <a:ext cx="1315233"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9" name="Google Shape;209;p3"/>
          <p:cNvGrpSpPr/>
          <p:nvPr/>
        </p:nvGrpSpPr>
        <p:grpSpPr>
          <a:xfrm>
            <a:off x="17827014" y="-386609"/>
            <a:ext cx="3086100" cy="11179849"/>
            <a:chOff x="0" y="-38100"/>
            <a:chExt cx="812800" cy="2944487"/>
          </a:xfrm>
        </p:grpSpPr>
        <p:sp>
          <p:nvSpPr>
            <p:cNvPr id="210" name="Google Shape;210;p3"/>
            <p:cNvSpPr/>
            <p:nvPr/>
          </p:nvSpPr>
          <p:spPr>
            <a:xfrm>
              <a:off x="0" y="0"/>
              <a:ext cx="812800" cy="2906387"/>
            </a:xfrm>
            <a:custGeom>
              <a:rect b="b" l="l" r="r" t="t"/>
              <a:pathLst>
                <a:path extrusionOk="0" h="2906387" w="812800">
                  <a:moveTo>
                    <a:pt x="0" y="0"/>
                  </a:moveTo>
                  <a:lnTo>
                    <a:pt x="812800" y="0"/>
                  </a:lnTo>
                  <a:lnTo>
                    <a:pt x="812800" y="2906387"/>
                  </a:lnTo>
                  <a:lnTo>
                    <a:pt x="0" y="2906387"/>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3"/>
            <p:cNvSpPr txBox="1"/>
            <p:nvPr/>
          </p:nvSpPr>
          <p:spPr>
            <a:xfrm>
              <a:off x="0" y="-38100"/>
              <a:ext cx="812800" cy="29444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 name="Google Shape;212;p3"/>
          <p:cNvSpPr txBox="1"/>
          <p:nvPr/>
        </p:nvSpPr>
        <p:spPr>
          <a:xfrm>
            <a:off x="1028700" y="990600"/>
            <a:ext cx="16230600"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MỤC LỤC</a:t>
            </a:r>
            <a:endParaRPr/>
          </a:p>
        </p:txBody>
      </p:sp>
      <p:sp>
        <p:nvSpPr>
          <p:cNvPr id="213" name="Google Shape;213;p3"/>
          <p:cNvSpPr txBox="1"/>
          <p:nvPr/>
        </p:nvSpPr>
        <p:spPr>
          <a:xfrm>
            <a:off x="1805105" y="5395495"/>
            <a:ext cx="5951039"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GB" sz="3999">
                <a:solidFill>
                  <a:srgbClr val="305C0C"/>
                </a:solidFill>
                <a:latin typeface="Arial"/>
                <a:ea typeface="Arial"/>
                <a:cs typeface="Arial"/>
                <a:sym typeface="Arial"/>
              </a:rPr>
              <a:t>GIỚI THIỆU</a:t>
            </a:r>
            <a:endParaRPr/>
          </a:p>
        </p:txBody>
      </p:sp>
      <p:sp>
        <p:nvSpPr>
          <p:cNvPr id="214" name="Google Shape;214;p3"/>
          <p:cNvSpPr txBox="1"/>
          <p:nvPr/>
        </p:nvSpPr>
        <p:spPr>
          <a:xfrm>
            <a:off x="1805015" y="4874548"/>
            <a:ext cx="5951220" cy="522224"/>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100">
                <a:solidFill>
                  <a:srgbClr val="305C0C"/>
                </a:solidFill>
                <a:latin typeface="Arial"/>
                <a:ea typeface="Arial"/>
                <a:cs typeface="Arial"/>
                <a:sym typeface="Arial"/>
              </a:rPr>
              <a:t>CHƯƠNG 1</a:t>
            </a:r>
            <a:endParaRPr/>
          </a:p>
        </p:txBody>
      </p:sp>
      <p:sp>
        <p:nvSpPr>
          <p:cNvPr id="215" name="Google Shape;215;p3"/>
          <p:cNvSpPr txBox="1"/>
          <p:nvPr/>
        </p:nvSpPr>
        <p:spPr>
          <a:xfrm>
            <a:off x="9485196" y="7922292"/>
            <a:ext cx="5951220"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GB" sz="3999">
                <a:solidFill>
                  <a:srgbClr val="305C0C"/>
                </a:solidFill>
                <a:latin typeface="Arial"/>
                <a:ea typeface="Arial"/>
                <a:cs typeface="Arial"/>
                <a:sym typeface="Arial"/>
              </a:rPr>
              <a:t>KẾT LUẬN</a:t>
            </a:r>
            <a:endParaRPr/>
          </a:p>
        </p:txBody>
      </p:sp>
      <p:sp>
        <p:nvSpPr>
          <p:cNvPr id="216" name="Google Shape;216;p3"/>
          <p:cNvSpPr txBox="1"/>
          <p:nvPr/>
        </p:nvSpPr>
        <p:spPr>
          <a:xfrm>
            <a:off x="9485196" y="7452145"/>
            <a:ext cx="5951220" cy="522224"/>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100">
                <a:solidFill>
                  <a:srgbClr val="305C0C"/>
                </a:solidFill>
                <a:latin typeface="Arial"/>
                <a:ea typeface="Arial"/>
                <a:cs typeface="Arial"/>
                <a:sym typeface="Arial"/>
              </a:rPr>
              <a:t>CHƯƠNG 4</a:t>
            </a:r>
            <a:endParaRPr/>
          </a:p>
        </p:txBody>
      </p:sp>
      <p:sp>
        <p:nvSpPr>
          <p:cNvPr id="217" name="Google Shape;217;p3"/>
          <p:cNvSpPr txBox="1"/>
          <p:nvPr/>
        </p:nvSpPr>
        <p:spPr>
          <a:xfrm>
            <a:off x="9510140" y="5112158"/>
            <a:ext cx="5951220" cy="14605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GB" sz="3999">
                <a:solidFill>
                  <a:srgbClr val="305C0C"/>
                </a:solidFill>
                <a:latin typeface="Arial"/>
                <a:ea typeface="Arial"/>
                <a:cs typeface="Arial"/>
                <a:sym typeface="Arial"/>
              </a:rPr>
              <a:t>HỆ</a:t>
            </a:r>
            <a:r>
              <a:rPr lang="en-GB" sz="3999" u="none" strike="noStrike">
                <a:solidFill>
                  <a:srgbClr val="305C0C"/>
                </a:solidFill>
                <a:latin typeface="Arial"/>
                <a:ea typeface="Arial"/>
                <a:cs typeface="Arial"/>
                <a:sym typeface="Arial"/>
              </a:rPr>
              <a:t> THỐNG QUY TRÌNH NGHIỆP VỤ</a:t>
            </a:r>
            <a:endParaRPr/>
          </a:p>
        </p:txBody>
      </p:sp>
      <p:sp>
        <p:nvSpPr>
          <p:cNvPr id="218" name="Google Shape;218;p3"/>
          <p:cNvSpPr txBox="1"/>
          <p:nvPr/>
        </p:nvSpPr>
        <p:spPr>
          <a:xfrm>
            <a:off x="9510140" y="4642011"/>
            <a:ext cx="5951220" cy="522224"/>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100">
                <a:solidFill>
                  <a:srgbClr val="305C0C"/>
                </a:solidFill>
                <a:latin typeface="Arial"/>
                <a:ea typeface="Arial"/>
                <a:cs typeface="Arial"/>
                <a:sym typeface="Arial"/>
              </a:rPr>
              <a:t>CHƯƠNG 2</a:t>
            </a:r>
            <a:endParaRPr/>
          </a:p>
        </p:txBody>
      </p:sp>
      <p:sp>
        <p:nvSpPr>
          <p:cNvPr id="219" name="Google Shape;219;p3"/>
          <p:cNvSpPr txBox="1"/>
          <p:nvPr/>
        </p:nvSpPr>
        <p:spPr>
          <a:xfrm>
            <a:off x="1763960" y="7941219"/>
            <a:ext cx="6033328"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GB" sz="3999">
                <a:solidFill>
                  <a:srgbClr val="305C0C"/>
                </a:solidFill>
                <a:latin typeface="Arial"/>
                <a:ea typeface="Arial"/>
                <a:cs typeface="Arial"/>
                <a:sym typeface="Arial"/>
              </a:rPr>
              <a:t>QUY TRÌNH</a:t>
            </a:r>
            <a:endParaRPr/>
          </a:p>
        </p:txBody>
      </p:sp>
      <p:sp>
        <p:nvSpPr>
          <p:cNvPr id="220" name="Google Shape;220;p3"/>
          <p:cNvSpPr txBox="1"/>
          <p:nvPr/>
        </p:nvSpPr>
        <p:spPr>
          <a:xfrm>
            <a:off x="1763960" y="7471072"/>
            <a:ext cx="6033328" cy="522224"/>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100">
                <a:solidFill>
                  <a:srgbClr val="305C0C"/>
                </a:solidFill>
                <a:latin typeface="Arial"/>
                <a:ea typeface="Arial"/>
                <a:cs typeface="Arial"/>
                <a:sym typeface="Arial"/>
              </a:rPr>
              <a:t>CHƯƠNG 3</a:t>
            </a:r>
            <a:endParaRPr/>
          </a:p>
        </p:txBody>
      </p:sp>
      <p:grpSp>
        <p:nvGrpSpPr>
          <p:cNvPr id="221" name="Google Shape;221;p3"/>
          <p:cNvGrpSpPr/>
          <p:nvPr/>
        </p:nvGrpSpPr>
        <p:grpSpPr>
          <a:xfrm>
            <a:off x="15300538" y="2854708"/>
            <a:ext cx="271755" cy="271755"/>
            <a:chOff x="0" y="0"/>
            <a:chExt cx="812800" cy="812800"/>
          </a:xfrm>
        </p:grpSpPr>
        <p:sp>
          <p:nvSpPr>
            <p:cNvPr id="222" name="Google Shape;222;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4" name="Google Shape;224;p3"/>
          <p:cNvGrpSpPr/>
          <p:nvPr/>
        </p:nvGrpSpPr>
        <p:grpSpPr>
          <a:xfrm>
            <a:off x="15756103" y="2854708"/>
            <a:ext cx="271755" cy="271755"/>
            <a:chOff x="0" y="0"/>
            <a:chExt cx="812800" cy="812800"/>
          </a:xfrm>
        </p:grpSpPr>
        <p:sp>
          <p:nvSpPr>
            <p:cNvPr id="225" name="Google Shape;22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7" name="Google Shape;227;p3"/>
          <p:cNvGrpSpPr/>
          <p:nvPr/>
        </p:nvGrpSpPr>
        <p:grpSpPr>
          <a:xfrm>
            <a:off x="16211857" y="2854708"/>
            <a:ext cx="271755" cy="271755"/>
            <a:chOff x="0" y="0"/>
            <a:chExt cx="812800" cy="812800"/>
          </a:xfrm>
        </p:grpSpPr>
        <p:sp>
          <p:nvSpPr>
            <p:cNvPr id="228" name="Google Shape;228;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771" name="Shape 771"/>
        <p:cNvGrpSpPr/>
        <p:nvPr/>
      </p:nvGrpSpPr>
      <p:grpSpPr>
        <a:xfrm>
          <a:off x="0" y="0"/>
          <a:ext cx="0" cy="0"/>
          <a:chOff x="0" y="0"/>
          <a:chExt cx="0" cy="0"/>
        </a:xfrm>
      </p:grpSpPr>
      <p:grpSp>
        <p:nvGrpSpPr>
          <p:cNvPr id="772" name="Google Shape;772;p30"/>
          <p:cNvGrpSpPr/>
          <p:nvPr/>
        </p:nvGrpSpPr>
        <p:grpSpPr>
          <a:xfrm>
            <a:off x="8733826" y="6504904"/>
            <a:ext cx="7503849" cy="2753396"/>
            <a:chOff x="0" y="-76200"/>
            <a:chExt cx="1315233" cy="482600"/>
          </a:xfrm>
        </p:grpSpPr>
        <p:sp>
          <p:nvSpPr>
            <p:cNvPr id="773" name="Google Shape;773;p30"/>
            <p:cNvSpPr/>
            <p:nvPr/>
          </p:nvSpPr>
          <p:spPr>
            <a:xfrm>
              <a:off x="0" y="0"/>
              <a:ext cx="1315233" cy="406400"/>
            </a:xfrm>
            <a:custGeom>
              <a:rect b="b" l="l" r="r" t="t"/>
              <a:pathLst>
                <a:path extrusionOk="0" h="406400" w="1315233">
                  <a:moveTo>
                    <a:pt x="1112033" y="0"/>
                  </a:moveTo>
                  <a:cubicBezTo>
                    <a:pt x="1224257" y="0"/>
                    <a:pt x="1315233" y="90976"/>
                    <a:pt x="1315233" y="203200"/>
                  </a:cubicBezTo>
                  <a:cubicBezTo>
                    <a:pt x="1315233" y="315424"/>
                    <a:pt x="1224257" y="406400"/>
                    <a:pt x="1112033" y="406400"/>
                  </a:cubicBezTo>
                  <a:lnTo>
                    <a:pt x="203200" y="406400"/>
                  </a:lnTo>
                  <a:cubicBezTo>
                    <a:pt x="90976" y="406400"/>
                    <a:pt x="0" y="315424"/>
                    <a:pt x="0" y="203200"/>
                  </a:cubicBezTo>
                  <a:cubicBezTo>
                    <a:pt x="0" y="90976"/>
                    <a:pt x="90976" y="0"/>
                    <a:pt x="2032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30"/>
            <p:cNvSpPr txBox="1"/>
            <p:nvPr/>
          </p:nvSpPr>
          <p:spPr>
            <a:xfrm>
              <a:off x="0" y="-76200"/>
              <a:ext cx="1315233" cy="482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75" name="Google Shape;775;p30"/>
          <p:cNvGrpSpPr/>
          <p:nvPr/>
        </p:nvGrpSpPr>
        <p:grpSpPr>
          <a:xfrm>
            <a:off x="8733826" y="3958541"/>
            <a:ext cx="7503849" cy="2753396"/>
            <a:chOff x="0" y="-76200"/>
            <a:chExt cx="1315233" cy="482600"/>
          </a:xfrm>
        </p:grpSpPr>
        <p:sp>
          <p:nvSpPr>
            <p:cNvPr id="776" name="Google Shape;776;p30"/>
            <p:cNvSpPr/>
            <p:nvPr/>
          </p:nvSpPr>
          <p:spPr>
            <a:xfrm>
              <a:off x="0" y="0"/>
              <a:ext cx="1315233" cy="406400"/>
            </a:xfrm>
            <a:custGeom>
              <a:rect b="b" l="l" r="r" t="t"/>
              <a:pathLst>
                <a:path extrusionOk="0" h="406400" w="1315233">
                  <a:moveTo>
                    <a:pt x="1112033" y="0"/>
                  </a:moveTo>
                  <a:cubicBezTo>
                    <a:pt x="1224257" y="0"/>
                    <a:pt x="1315233" y="90976"/>
                    <a:pt x="1315233" y="203200"/>
                  </a:cubicBezTo>
                  <a:cubicBezTo>
                    <a:pt x="1315233" y="315424"/>
                    <a:pt x="1224257" y="406400"/>
                    <a:pt x="1112033" y="406400"/>
                  </a:cubicBezTo>
                  <a:lnTo>
                    <a:pt x="203200" y="406400"/>
                  </a:lnTo>
                  <a:cubicBezTo>
                    <a:pt x="90976" y="406400"/>
                    <a:pt x="0" y="315424"/>
                    <a:pt x="0" y="203200"/>
                  </a:cubicBezTo>
                  <a:cubicBezTo>
                    <a:pt x="0" y="90976"/>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30"/>
            <p:cNvSpPr txBox="1"/>
            <p:nvPr/>
          </p:nvSpPr>
          <p:spPr>
            <a:xfrm>
              <a:off x="0" y="-76200"/>
              <a:ext cx="1315233" cy="482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78" name="Google Shape;778;p30"/>
          <p:cNvGrpSpPr/>
          <p:nvPr/>
        </p:nvGrpSpPr>
        <p:grpSpPr>
          <a:xfrm>
            <a:off x="1028700" y="3958541"/>
            <a:ext cx="7503849" cy="2753396"/>
            <a:chOff x="0" y="-76200"/>
            <a:chExt cx="1315233" cy="482600"/>
          </a:xfrm>
        </p:grpSpPr>
        <p:sp>
          <p:nvSpPr>
            <p:cNvPr id="779" name="Google Shape;779;p30"/>
            <p:cNvSpPr/>
            <p:nvPr/>
          </p:nvSpPr>
          <p:spPr>
            <a:xfrm>
              <a:off x="0" y="0"/>
              <a:ext cx="1315233" cy="406400"/>
            </a:xfrm>
            <a:custGeom>
              <a:rect b="b" l="l" r="r" t="t"/>
              <a:pathLst>
                <a:path extrusionOk="0" h="406400" w="1315233">
                  <a:moveTo>
                    <a:pt x="1112033" y="0"/>
                  </a:moveTo>
                  <a:cubicBezTo>
                    <a:pt x="1224257" y="0"/>
                    <a:pt x="1315233" y="90976"/>
                    <a:pt x="1315233" y="203200"/>
                  </a:cubicBezTo>
                  <a:cubicBezTo>
                    <a:pt x="1315233" y="315424"/>
                    <a:pt x="1224257" y="406400"/>
                    <a:pt x="1112033" y="406400"/>
                  </a:cubicBezTo>
                  <a:lnTo>
                    <a:pt x="203200" y="406400"/>
                  </a:lnTo>
                  <a:cubicBezTo>
                    <a:pt x="90976" y="406400"/>
                    <a:pt x="0" y="315424"/>
                    <a:pt x="0" y="203200"/>
                  </a:cubicBezTo>
                  <a:cubicBezTo>
                    <a:pt x="0" y="90976"/>
                    <a:pt x="90976" y="0"/>
                    <a:pt x="2032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30"/>
            <p:cNvSpPr txBox="1"/>
            <p:nvPr/>
          </p:nvSpPr>
          <p:spPr>
            <a:xfrm>
              <a:off x="0" y="-76200"/>
              <a:ext cx="1315233" cy="482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1" name="Google Shape;781;p30"/>
          <p:cNvGrpSpPr/>
          <p:nvPr/>
        </p:nvGrpSpPr>
        <p:grpSpPr>
          <a:xfrm>
            <a:off x="1028700" y="6504904"/>
            <a:ext cx="7503849" cy="2753396"/>
            <a:chOff x="0" y="-76200"/>
            <a:chExt cx="1315233" cy="482600"/>
          </a:xfrm>
        </p:grpSpPr>
        <p:sp>
          <p:nvSpPr>
            <p:cNvPr id="782" name="Google Shape;782;p30"/>
            <p:cNvSpPr/>
            <p:nvPr/>
          </p:nvSpPr>
          <p:spPr>
            <a:xfrm>
              <a:off x="0" y="0"/>
              <a:ext cx="1315233" cy="406400"/>
            </a:xfrm>
            <a:custGeom>
              <a:rect b="b" l="l" r="r" t="t"/>
              <a:pathLst>
                <a:path extrusionOk="0" h="406400" w="1315233">
                  <a:moveTo>
                    <a:pt x="1112033" y="0"/>
                  </a:moveTo>
                  <a:cubicBezTo>
                    <a:pt x="1224257" y="0"/>
                    <a:pt x="1315233" y="90976"/>
                    <a:pt x="1315233" y="203200"/>
                  </a:cubicBezTo>
                  <a:cubicBezTo>
                    <a:pt x="1315233" y="315424"/>
                    <a:pt x="1224257" y="406400"/>
                    <a:pt x="1112033" y="406400"/>
                  </a:cubicBezTo>
                  <a:lnTo>
                    <a:pt x="203200" y="406400"/>
                  </a:lnTo>
                  <a:cubicBezTo>
                    <a:pt x="90976" y="406400"/>
                    <a:pt x="0" y="315424"/>
                    <a:pt x="0" y="203200"/>
                  </a:cubicBezTo>
                  <a:cubicBezTo>
                    <a:pt x="0" y="90976"/>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30"/>
            <p:cNvSpPr txBox="1"/>
            <p:nvPr/>
          </p:nvSpPr>
          <p:spPr>
            <a:xfrm>
              <a:off x="0" y="-76200"/>
              <a:ext cx="1315233" cy="482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4" name="Google Shape;784;p30"/>
          <p:cNvGrpSpPr/>
          <p:nvPr/>
        </p:nvGrpSpPr>
        <p:grpSpPr>
          <a:xfrm>
            <a:off x="17827014" y="-531270"/>
            <a:ext cx="3086100" cy="11324510"/>
            <a:chOff x="0" y="-76200"/>
            <a:chExt cx="812800" cy="2982587"/>
          </a:xfrm>
        </p:grpSpPr>
        <p:sp>
          <p:nvSpPr>
            <p:cNvPr id="785" name="Google Shape;785;p30"/>
            <p:cNvSpPr/>
            <p:nvPr/>
          </p:nvSpPr>
          <p:spPr>
            <a:xfrm>
              <a:off x="0" y="0"/>
              <a:ext cx="812800" cy="2906387"/>
            </a:xfrm>
            <a:custGeom>
              <a:rect b="b" l="l" r="r" t="t"/>
              <a:pathLst>
                <a:path extrusionOk="0" h="2906387" w="812800">
                  <a:moveTo>
                    <a:pt x="0" y="0"/>
                  </a:moveTo>
                  <a:lnTo>
                    <a:pt x="812800" y="0"/>
                  </a:lnTo>
                  <a:lnTo>
                    <a:pt x="812800" y="2906387"/>
                  </a:lnTo>
                  <a:lnTo>
                    <a:pt x="0" y="2906387"/>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30"/>
            <p:cNvSpPr txBox="1"/>
            <p:nvPr/>
          </p:nvSpPr>
          <p:spPr>
            <a:xfrm>
              <a:off x="0" y="-76200"/>
              <a:ext cx="812800" cy="29825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7" name="Google Shape;787;p30"/>
          <p:cNvSpPr txBox="1"/>
          <p:nvPr/>
        </p:nvSpPr>
        <p:spPr>
          <a:xfrm>
            <a:off x="1028700" y="990600"/>
            <a:ext cx="16230600"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PHÂN TÍCH QUY TRÌNH</a:t>
            </a:r>
            <a:endParaRPr/>
          </a:p>
        </p:txBody>
      </p:sp>
      <p:sp>
        <p:nvSpPr>
          <p:cNvPr id="788" name="Google Shape;788;p30"/>
          <p:cNvSpPr txBox="1"/>
          <p:nvPr/>
        </p:nvSpPr>
        <p:spPr>
          <a:xfrm>
            <a:off x="1805105" y="5169308"/>
            <a:ext cx="5951039" cy="80264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150">
                <a:solidFill>
                  <a:srgbClr val="305C0C"/>
                </a:solidFill>
                <a:latin typeface="Arial"/>
                <a:ea typeface="Arial"/>
                <a:cs typeface="Arial"/>
                <a:sym typeface="Arial"/>
              </a:rPr>
              <a:t>Gửi</a:t>
            </a:r>
            <a:r>
              <a:rPr lang="en-GB" sz="2150" u="none" strike="noStrike">
                <a:solidFill>
                  <a:srgbClr val="305C0C"/>
                </a:solidFill>
                <a:latin typeface="Arial"/>
                <a:ea typeface="Arial"/>
                <a:cs typeface="Arial"/>
                <a:sym typeface="Arial"/>
              </a:rPr>
              <a:t> yêu cầu/khiếu nại, đánh giá mức độ hài lòng.</a:t>
            </a:r>
            <a:endParaRPr/>
          </a:p>
        </p:txBody>
      </p:sp>
      <p:sp>
        <p:nvSpPr>
          <p:cNvPr id="789" name="Google Shape;789;p30"/>
          <p:cNvSpPr txBox="1"/>
          <p:nvPr/>
        </p:nvSpPr>
        <p:spPr>
          <a:xfrm>
            <a:off x="1805015" y="4642011"/>
            <a:ext cx="5951220" cy="522224"/>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100">
                <a:solidFill>
                  <a:srgbClr val="305C0C"/>
                </a:solidFill>
                <a:latin typeface="Arial"/>
                <a:ea typeface="Arial"/>
                <a:cs typeface="Arial"/>
                <a:sym typeface="Arial"/>
              </a:rPr>
              <a:t>KHÁCH HÀNG</a:t>
            </a:r>
            <a:endParaRPr/>
          </a:p>
        </p:txBody>
      </p:sp>
      <p:sp>
        <p:nvSpPr>
          <p:cNvPr id="790" name="Google Shape;790;p30"/>
          <p:cNvSpPr txBox="1"/>
          <p:nvPr/>
        </p:nvSpPr>
        <p:spPr>
          <a:xfrm>
            <a:off x="9510140" y="7715670"/>
            <a:ext cx="5951220" cy="42164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150">
                <a:solidFill>
                  <a:srgbClr val="305C0C"/>
                </a:solidFill>
                <a:latin typeface="Arial"/>
                <a:ea typeface="Arial"/>
                <a:cs typeface="Arial"/>
                <a:sym typeface="Arial"/>
              </a:rPr>
              <a:t>K</a:t>
            </a:r>
            <a:r>
              <a:rPr lang="en-GB" sz="2150" u="none" strike="noStrike">
                <a:solidFill>
                  <a:srgbClr val="305C0C"/>
                </a:solidFill>
                <a:latin typeface="Arial"/>
                <a:ea typeface="Arial"/>
                <a:cs typeface="Arial"/>
                <a:sym typeface="Arial"/>
              </a:rPr>
              <a:t>iểm tra sản phẩm, thực hiện đổi/trả/hoàn tiền.</a:t>
            </a:r>
            <a:endParaRPr/>
          </a:p>
        </p:txBody>
      </p:sp>
      <p:sp>
        <p:nvSpPr>
          <p:cNvPr id="791" name="Google Shape;791;p30"/>
          <p:cNvSpPr txBox="1"/>
          <p:nvPr/>
        </p:nvSpPr>
        <p:spPr>
          <a:xfrm>
            <a:off x="9510140" y="7188374"/>
            <a:ext cx="5951220" cy="522224"/>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100">
                <a:solidFill>
                  <a:srgbClr val="305C0C"/>
                </a:solidFill>
                <a:latin typeface="Arial"/>
                <a:ea typeface="Arial"/>
                <a:cs typeface="Arial"/>
                <a:sym typeface="Arial"/>
              </a:rPr>
              <a:t>NHÂN VIÊN CỬA HÀNG</a:t>
            </a:r>
            <a:endParaRPr/>
          </a:p>
        </p:txBody>
      </p:sp>
      <p:sp>
        <p:nvSpPr>
          <p:cNvPr id="792" name="Google Shape;792;p30"/>
          <p:cNvSpPr txBox="1"/>
          <p:nvPr/>
        </p:nvSpPr>
        <p:spPr>
          <a:xfrm>
            <a:off x="9349318" y="5695790"/>
            <a:ext cx="5951220" cy="42164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150">
                <a:solidFill>
                  <a:srgbClr val="305C0C"/>
                </a:solidFill>
                <a:latin typeface="Arial"/>
                <a:ea typeface="Arial"/>
                <a:cs typeface="Arial"/>
                <a:sym typeface="Arial"/>
              </a:rPr>
              <a:t>T</a:t>
            </a:r>
            <a:r>
              <a:rPr lang="en-GB" sz="2150" u="none" strike="noStrike">
                <a:solidFill>
                  <a:srgbClr val="305C0C"/>
                </a:solidFill>
                <a:latin typeface="Arial"/>
                <a:ea typeface="Arial"/>
                <a:cs typeface="Arial"/>
                <a:sym typeface="Arial"/>
              </a:rPr>
              <a:t>iếp nhận – phân loại – xử lý từ xa – hẹn lịch.</a:t>
            </a:r>
            <a:endParaRPr/>
          </a:p>
        </p:txBody>
      </p:sp>
      <p:sp>
        <p:nvSpPr>
          <p:cNvPr id="793" name="Google Shape;793;p30"/>
          <p:cNvSpPr txBox="1"/>
          <p:nvPr/>
        </p:nvSpPr>
        <p:spPr>
          <a:xfrm>
            <a:off x="9510140" y="4642011"/>
            <a:ext cx="5951220" cy="979424"/>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100">
                <a:solidFill>
                  <a:srgbClr val="305C0C"/>
                </a:solidFill>
                <a:latin typeface="Arial"/>
                <a:ea typeface="Arial"/>
                <a:cs typeface="Arial"/>
                <a:sym typeface="Arial"/>
              </a:rPr>
              <a:t>BỘ PHẬN CHĂM SÓC KHÁCH HÀNG</a:t>
            </a:r>
            <a:endParaRPr/>
          </a:p>
        </p:txBody>
      </p:sp>
      <p:sp>
        <p:nvSpPr>
          <p:cNvPr id="794" name="Google Shape;794;p30"/>
          <p:cNvSpPr txBox="1"/>
          <p:nvPr/>
        </p:nvSpPr>
        <p:spPr>
          <a:xfrm>
            <a:off x="1805015" y="8259866"/>
            <a:ext cx="6033328" cy="42164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150">
                <a:solidFill>
                  <a:srgbClr val="305C0C"/>
                </a:solidFill>
                <a:latin typeface="Arial"/>
                <a:ea typeface="Arial"/>
                <a:cs typeface="Arial"/>
                <a:sym typeface="Arial"/>
              </a:rPr>
              <a:t>G</a:t>
            </a:r>
            <a:r>
              <a:rPr lang="en-GB" sz="2150" u="none" strike="noStrike">
                <a:solidFill>
                  <a:srgbClr val="305C0C"/>
                </a:solidFill>
                <a:latin typeface="Arial"/>
                <a:ea typeface="Arial"/>
                <a:cs typeface="Arial"/>
                <a:sym typeface="Arial"/>
              </a:rPr>
              <a:t>iải quyết các khiếu nại phức tạp.</a:t>
            </a:r>
            <a:endParaRPr/>
          </a:p>
        </p:txBody>
      </p:sp>
      <p:sp>
        <p:nvSpPr>
          <p:cNvPr id="795" name="Google Shape;795;p30"/>
          <p:cNvSpPr txBox="1"/>
          <p:nvPr/>
        </p:nvSpPr>
        <p:spPr>
          <a:xfrm>
            <a:off x="1763960" y="7188374"/>
            <a:ext cx="6033328" cy="522224"/>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lang="en-GB" sz="3100">
                <a:solidFill>
                  <a:srgbClr val="305C0C"/>
                </a:solidFill>
                <a:latin typeface="Arial"/>
                <a:ea typeface="Arial"/>
                <a:cs typeface="Arial"/>
                <a:sym typeface="Arial"/>
              </a:rPr>
              <a:t>QUẢN LÝ CỬA HÀNG/KHU VỰC</a:t>
            </a:r>
            <a:endParaRPr/>
          </a:p>
        </p:txBody>
      </p:sp>
      <p:grpSp>
        <p:nvGrpSpPr>
          <p:cNvPr id="796" name="Google Shape;796;p30"/>
          <p:cNvGrpSpPr/>
          <p:nvPr/>
        </p:nvGrpSpPr>
        <p:grpSpPr>
          <a:xfrm>
            <a:off x="15300538" y="2854708"/>
            <a:ext cx="271755" cy="271755"/>
            <a:chOff x="0" y="0"/>
            <a:chExt cx="812800" cy="812800"/>
          </a:xfrm>
        </p:grpSpPr>
        <p:sp>
          <p:nvSpPr>
            <p:cNvPr id="797" name="Google Shape;797;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30"/>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9" name="Google Shape;799;p30"/>
          <p:cNvGrpSpPr/>
          <p:nvPr/>
        </p:nvGrpSpPr>
        <p:grpSpPr>
          <a:xfrm>
            <a:off x="15756103" y="2854708"/>
            <a:ext cx="271755" cy="271755"/>
            <a:chOff x="0" y="0"/>
            <a:chExt cx="812800" cy="812800"/>
          </a:xfrm>
        </p:grpSpPr>
        <p:sp>
          <p:nvSpPr>
            <p:cNvPr id="800" name="Google Shape;800;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30"/>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2" name="Google Shape;802;p30"/>
          <p:cNvGrpSpPr/>
          <p:nvPr/>
        </p:nvGrpSpPr>
        <p:grpSpPr>
          <a:xfrm>
            <a:off x="16211857" y="2854708"/>
            <a:ext cx="271755" cy="271755"/>
            <a:chOff x="0" y="0"/>
            <a:chExt cx="812800" cy="812800"/>
          </a:xfrm>
        </p:grpSpPr>
        <p:sp>
          <p:nvSpPr>
            <p:cNvPr id="803" name="Google Shape;803;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30"/>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5" name="Google Shape;805;p30"/>
          <p:cNvSpPr txBox="1"/>
          <p:nvPr/>
        </p:nvSpPr>
        <p:spPr>
          <a:xfrm>
            <a:off x="1028700" y="2742288"/>
            <a:ext cx="11590342"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lang="en-GB" sz="3999">
                <a:solidFill>
                  <a:srgbClr val="F2CE3C"/>
                </a:solidFill>
                <a:latin typeface="Arial"/>
                <a:ea typeface="Arial"/>
                <a:cs typeface="Arial"/>
                <a:sym typeface="Arial"/>
              </a:rPr>
              <a:t>Các tác nhân tham gia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809" name="Shape 809"/>
        <p:cNvGrpSpPr/>
        <p:nvPr/>
      </p:nvGrpSpPr>
      <p:grpSpPr>
        <a:xfrm>
          <a:off x="0" y="0"/>
          <a:ext cx="0" cy="0"/>
          <a:chOff x="0" y="0"/>
          <a:chExt cx="0" cy="0"/>
        </a:xfrm>
      </p:grpSpPr>
      <p:sp>
        <p:nvSpPr>
          <p:cNvPr id="810" name="Google Shape;810;p31"/>
          <p:cNvSpPr txBox="1"/>
          <p:nvPr/>
        </p:nvSpPr>
        <p:spPr>
          <a:xfrm>
            <a:off x="1028700" y="1000125"/>
            <a:ext cx="10352733" cy="4619171"/>
          </a:xfrm>
          <a:prstGeom prst="rect">
            <a:avLst/>
          </a:prstGeom>
          <a:noFill/>
          <a:ln>
            <a:noFill/>
          </a:ln>
        </p:spPr>
        <p:txBody>
          <a:bodyPr anchorCtr="0" anchor="t" bIns="0" lIns="0" spcFirstLastPara="1" rIns="0" wrap="square" tIns="0">
            <a:spAutoFit/>
          </a:bodyPr>
          <a:lstStyle/>
          <a:p>
            <a:pPr indent="0" lvl="0" marL="0" marR="0" rtl="0" algn="l">
              <a:lnSpc>
                <a:spcPct val="103992"/>
              </a:lnSpc>
              <a:spcBef>
                <a:spcPts val="0"/>
              </a:spcBef>
              <a:spcAft>
                <a:spcPts val="0"/>
              </a:spcAft>
              <a:buNone/>
            </a:pPr>
            <a:r>
              <a:rPr b="1" lang="en-GB" sz="8415">
                <a:solidFill>
                  <a:srgbClr val="F2CE3C"/>
                </a:solidFill>
                <a:latin typeface="Arial"/>
                <a:ea typeface="Arial"/>
                <a:cs typeface="Arial"/>
                <a:sym typeface="Arial"/>
              </a:rPr>
              <a:t>MỤC TIÊU VÀ GIÁ TRỊ QUY TRÌNH</a:t>
            </a:r>
            <a:endParaRPr/>
          </a:p>
          <a:p>
            <a:pPr indent="-374062" lvl="1" marL="1816831" marR="0" rtl="0" algn="l">
              <a:lnSpc>
                <a:spcPct val="103992"/>
              </a:lnSpc>
              <a:spcBef>
                <a:spcPts val="0"/>
              </a:spcBef>
              <a:spcAft>
                <a:spcPts val="0"/>
              </a:spcAft>
              <a:buClr>
                <a:schemeClr val="dk1"/>
              </a:buClr>
              <a:buSzPts val="8415"/>
              <a:buFont typeface="Arial"/>
              <a:buNone/>
            </a:pPr>
            <a:r>
              <a:t/>
            </a:r>
            <a:endParaRPr b="1" i="0" sz="8415" u="none" cap="none" strike="noStrike">
              <a:solidFill>
                <a:srgbClr val="F2CE3C"/>
              </a:solidFill>
              <a:latin typeface="Arial"/>
              <a:ea typeface="Arial"/>
              <a:cs typeface="Arial"/>
              <a:sym typeface="Arial"/>
            </a:endParaRPr>
          </a:p>
          <a:p>
            <a:pPr indent="0" lvl="0" marL="0" marR="0" rtl="0" algn="l">
              <a:lnSpc>
                <a:spcPct val="103992"/>
              </a:lnSpc>
              <a:spcBef>
                <a:spcPts val="0"/>
              </a:spcBef>
              <a:spcAft>
                <a:spcPts val="0"/>
              </a:spcAft>
              <a:buNone/>
            </a:pPr>
            <a:r>
              <a:t/>
            </a:r>
            <a:endParaRPr b="1" sz="8415">
              <a:solidFill>
                <a:srgbClr val="F2CE3C"/>
              </a:solidFill>
              <a:latin typeface="Arial"/>
              <a:ea typeface="Arial"/>
              <a:cs typeface="Arial"/>
              <a:sym typeface="Arial"/>
            </a:endParaRPr>
          </a:p>
        </p:txBody>
      </p:sp>
      <p:sp>
        <p:nvSpPr>
          <p:cNvPr id="811" name="Google Shape;811;p31"/>
          <p:cNvSpPr txBox="1"/>
          <p:nvPr/>
        </p:nvSpPr>
        <p:spPr>
          <a:xfrm>
            <a:off x="1578776" y="4543506"/>
            <a:ext cx="11590342" cy="561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Xử lý các yêu cầu: khiếu nại, đổi trả, hoàn tiền, tư vấn…</a:t>
            </a:r>
            <a:endParaRPr/>
          </a:p>
        </p:txBody>
      </p:sp>
      <p:grpSp>
        <p:nvGrpSpPr>
          <p:cNvPr id="812" name="Google Shape;812;p31"/>
          <p:cNvGrpSpPr/>
          <p:nvPr/>
        </p:nvGrpSpPr>
        <p:grpSpPr>
          <a:xfrm>
            <a:off x="1028700" y="4739098"/>
            <a:ext cx="285091" cy="285091"/>
            <a:chOff x="0" y="0"/>
            <a:chExt cx="812800" cy="812800"/>
          </a:xfrm>
        </p:grpSpPr>
        <p:sp>
          <p:nvSpPr>
            <p:cNvPr id="813" name="Google Shape;813;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3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15" name="Google Shape;815;p31"/>
          <p:cNvGrpSpPr/>
          <p:nvPr/>
        </p:nvGrpSpPr>
        <p:grpSpPr>
          <a:xfrm rot="1010033">
            <a:off x="-5262813" y="9420558"/>
            <a:ext cx="15057288" cy="4893382"/>
            <a:chOff x="0" y="0"/>
            <a:chExt cx="2501044" cy="812800"/>
          </a:xfrm>
        </p:grpSpPr>
        <p:sp>
          <p:nvSpPr>
            <p:cNvPr id="816" name="Google Shape;816;p31"/>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31"/>
            <p:cNvSpPr txBox="1"/>
            <p:nvPr/>
          </p:nvSpPr>
          <p:spPr>
            <a:xfrm>
              <a:off x="234473" y="0"/>
              <a:ext cx="2032098"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18" name="Google Shape;818;p31"/>
          <p:cNvGrpSpPr/>
          <p:nvPr/>
        </p:nvGrpSpPr>
        <p:grpSpPr>
          <a:xfrm rot="-109810">
            <a:off x="745265" y="9914831"/>
            <a:ext cx="9458177" cy="4893382"/>
            <a:chOff x="0" y="0"/>
            <a:chExt cx="1571021" cy="812800"/>
          </a:xfrm>
        </p:grpSpPr>
        <p:sp>
          <p:nvSpPr>
            <p:cNvPr id="819" name="Google Shape;819;p31"/>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31"/>
            <p:cNvSpPr txBox="1"/>
            <p:nvPr/>
          </p:nvSpPr>
          <p:spPr>
            <a:xfrm>
              <a:off x="147283" y="0"/>
              <a:ext cx="1276455"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21" name="Google Shape;821;p31"/>
          <p:cNvGrpSpPr/>
          <p:nvPr/>
        </p:nvGrpSpPr>
        <p:grpSpPr>
          <a:xfrm rot="-9005814">
            <a:off x="9959177" y="-2556509"/>
            <a:ext cx="15057288" cy="4893382"/>
            <a:chOff x="0" y="0"/>
            <a:chExt cx="2501044" cy="812800"/>
          </a:xfrm>
        </p:grpSpPr>
        <p:sp>
          <p:nvSpPr>
            <p:cNvPr id="822" name="Google Shape;822;p31"/>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31"/>
            <p:cNvSpPr txBox="1"/>
            <p:nvPr/>
          </p:nvSpPr>
          <p:spPr>
            <a:xfrm>
              <a:off x="234473" y="0"/>
              <a:ext cx="2032098"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24" name="Google Shape;824;p31"/>
          <p:cNvGrpSpPr/>
          <p:nvPr/>
        </p:nvGrpSpPr>
        <p:grpSpPr>
          <a:xfrm rot="-10125658">
            <a:off x="9745087" y="-3763515"/>
            <a:ext cx="9458177" cy="4893382"/>
            <a:chOff x="0" y="0"/>
            <a:chExt cx="1571021" cy="812800"/>
          </a:xfrm>
        </p:grpSpPr>
        <p:sp>
          <p:nvSpPr>
            <p:cNvPr id="825" name="Google Shape;825;p31"/>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31"/>
            <p:cNvSpPr txBox="1"/>
            <p:nvPr/>
          </p:nvSpPr>
          <p:spPr>
            <a:xfrm>
              <a:off x="147283" y="0"/>
              <a:ext cx="1276455"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27" name="Google Shape;827;p31"/>
          <p:cNvGrpSpPr/>
          <p:nvPr/>
        </p:nvGrpSpPr>
        <p:grpSpPr>
          <a:xfrm>
            <a:off x="13572476" y="2652014"/>
            <a:ext cx="271755" cy="271755"/>
            <a:chOff x="0" y="0"/>
            <a:chExt cx="812800" cy="812800"/>
          </a:xfrm>
        </p:grpSpPr>
        <p:sp>
          <p:nvSpPr>
            <p:cNvPr id="828" name="Google Shape;828;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3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0" name="Google Shape;830;p31"/>
          <p:cNvGrpSpPr/>
          <p:nvPr/>
        </p:nvGrpSpPr>
        <p:grpSpPr>
          <a:xfrm>
            <a:off x="14028040" y="2652014"/>
            <a:ext cx="271755" cy="271755"/>
            <a:chOff x="0" y="0"/>
            <a:chExt cx="812800" cy="812800"/>
          </a:xfrm>
        </p:grpSpPr>
        <p:sp>
          <p:nvSpPr>
            <p:cNvPr id="831" name="Google Shape;831;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3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3" name="Google Shape;833;p31"/>
          <p:cNvGrpSpPr/>
          <p:nvPr/>
        </p:nvGrpSpPr>
        <p:grpSpPr>
          <a:xfrm>
            <a:off x="14483795" y="2652014"/>
            <a:ext cx="271755" cy="271755"/>
            <a:chOff x="0" y="0"/>
            <a:chExt cx="812800" cy="812800"/>
          </a:xfrm>
        </p:grpSpPr>
        <p:sp>
          <p:nvSpPr>
            <p:cNvPr id="834" name="Google Shape;834;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3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6" name="Google Shape;836;p31"/>
          <p:cNvSpPr txBox="1"/>
          <p:nvPr/>
        </p:nvSpPr>
        <p:spPr>
          <a:xfrm>
            <a:off x="1578776" y="5426297"/>
            <a:ext cx="11590342" cy="491481"/>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Đảm bảo phản hồi trong 24 - 48h.</a:t>
            </a:r>
            <a:endParaRPr/>
          </a:p>
        </p:txBody>
      </p:sp>
      <p:grpSp>
        <p:nvGrpSpPr>
          <p:cNvPr id="837" name="Google Shape;837;p31"/>
          <p:cNvGrpSpPr/>
          <p:nvPr/>
        </p:nvGrpSpPr>
        <p:grpSpPr>
          <a:xfrm>
            <a:off x="1028700" y="5621889"/>
            <a:ext cx="285091" cy="285091"/>
            <a:chOff x="0" y="0"/>
            <a:chExt cx="812800" cy="812800"/>
          </a:xfrm>
        </p:grpSpPr>
        <p:sp>
          <p:nvSpPr>
            <p:cNvPr id="838" name="Google Shape;838;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3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0" name="Google Shape;840;p31"/>
          <p:cNvSpPr txBox="1"/>
          <p:nvPr/>
        </p:nvSpPr>
        <p:spPr>
          <a:xfrm>
            <a:off x="1578776" y="6312123"/>
            <a:ext cx="11590342" cy="561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Nâng cao lòng tin và sự hài lòng của khách hàng.</a:t>
            </a:r>
            <a:endParaRPr/>
          </a:p>
        </p:txBody>
      </p:sp>
      <p:grpSp>
        <p:nvGrpSpPr>
          <p:cNvPr id="841" name="Google Shape;841;p31"/>
          <p:cNvGrpSpPr/>
          <p:nvPr/>
        </p:nvGrpSpPr>
        <p:grpSpPr>
          <a:xfrm>
            <a:off x="1028700" y="6507714"/>
            <a:ext cx="285091" cy="285091"/>
            <a:chOff x="0" y="0"/>
            <a:chExt cx="812800" cy="812800"/>
          </a:xfrm>
        </p:grpSpPr>
        <p:sp>
          <p:nvSpPr>
            <p:cNvPr id="842" name="Google Shape;842;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3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4" name="Google Shape;844;p31"/>
          <p:cNvSpPr txBox="1"/>
          <p:nvPr/>
        </p:nvSpPr>
        <p:spPr>
          <a:xfrm>
            <a:off x="1578776" y="7197948"/>
            <a:ext cx="11590342" cy="561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Cải tiến dịch vụ/sản phẩm từ phản hồi khách hàng.</a:t>
            </a:r>
            <a:endParaRPr/>
          </a:p>
        </p:txBody>
      </p:sp>
      <p:grpSp>
        <p:nvGrpSpPr>
          <p:cNvPr id="845" name="Google Shape;845;p31"/>
          <p:cNvGrpSpPr/>
          <p:nvPr/>
        </p:nvGrpSpPr>
        <p:grpSpPr>
          <a:xfrm>
            <a:off x="1028700" y="7393540"/>
            <a:ext cx="285091" cy="285091"/>
            <a:chOff x="0" y="0"/>
            <a:chExt cx="812800" cy="812800"/>
          </a:xfrm>
        </p:grpSpPr>
        <p:sp>
          <p:nvSpPr>
            <p:cNvPr id="846" name="Google Shape;846;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3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8" name="Google Shape;848;p31"/>
          <p:cNvSpPr txBox="1"/>
          <p:nvPr/>
        </p:nvSpPr>
        <p:spPr>
          <a:xfrm>
            <a:off x="1578776" y="8083773"/>
            <a:ext cx="11590342" cy="561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Phân loại yêu cầu giúp xử lý đúng người – đúng việc.</a:t>
            </a:r>
            <a:endParaRPr/>
          </a:p>
        </p:txBody>
      </p:sp>
      <p:grpSp>
        <p:nvGrpSpPr>
          <p:cNvPr id="849" name="Google Shape;849;p31"/>
          <p:cNvGrpSpPr/>
          <p:nvPr/>
        </p:nvGrpSpPr>
        <p:grpSpPr>
          <a:xfrm>
            <a:off x="1028700" y="8279365"/>
            <a:ext cx="285091" cy="285091"/>
            <a:chOff x="0" y="0"/>
            <a:chExt cx="812800" cy="812800"/>
          </a:xfrm>
        </p:grpSpPr>
        <p:sp>
          <p:nvSpPr>
            <p:cNvPr id="850" name="Google Shape;850;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3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855" name="Shape 855"/>
        <p:cNvGrpSpPr/>
        <p:nvPr/>
      </p:nvGrpSpPr>
      <p:grpSpPr>
        <a:xfrm>
          <a:off x="0" y="0"/>
          <a:ext cx="0" cy="0"/>
          <a:chOff x="0" y="0"/>
          <a:chExt cx="0" cy="0"/>
        </a:xfrm>
      </p:grpSpPr>
      <p:sp>
        <p:nvSpPr>
          <p:cNvPr id="856" name="Google Shape;856;p32"/>
          <p:cNvSpPr txBox="1"/>
          <p:nvPr/>
        </p:nvSpPr>
        <p:spPr>
          <a:xfrm>
            <a:off x="1028700" y="1000125"/>
            <a:ext cx="10352733" cy="4619171"/>
          </a:xfrm>
          <a:prstGeom prst="rect">
            <a:avLst/>
          </a:prstGeom>
          <a:noFill/>
          <a:ln>
            <a:noFill/>
          </a:ln>
        </p:spPr>
        <p:txBody>
          <a:bodyPr anchorCtr="0" anchor="t" bIns="0" lIns="0" spcFirstLastPara="1" rIns="0" wrap="square" tIns="0">
            <a:spAutoFit/>
          </a:bodyPr>
          <a:lstStyle/>
          <a:p>
            <a:pPr indent="0" lvl="0" marL="0" marR="0" rtl="0" algn="l">
              <a:lnSpc>
                <a:spcPct val="103992"/>
              </a:lnSpc>
              <a:spcBef>
                <a:spcPts val="0"/>
              </a:spcBef>
              <a:spcAft>
                <a:spcPts val="0"/>
              </a:spcAft>
              <a:buNone/>
            </a:pPr>
            <a:r>
              <a:rPr b="1" lang="en-GB" sz="8415">
                <a:solidFill>
                  <a:srgbClr val="F2CE3C"/>
                </a:solidFill>
                <a:latin typeface="Arial"/>
                <a:ea typeface="Arial"/>
                <a:cs typeface="Arial"/>
                <a:sym typeface="Arial"/>
              </a:rPr>
              <a:t>KẾT QUẢ CÓ THỂ ĐẠT ĐƯỢC</a:t>
            </a:r>
            <a:endParaRPr/>
          </a:p>
          <a:p>
            <a:pPr indent="-374062" lvl="1" marL="1816831" marR="0" rtl="0" algn="l">
              <a:lnSpc>
                <a:spcPct val="103992"/>
              </a:lnSpc>
              <a:spcBef>
                <a:spcPts val="0"/>
              </a:spcBef>
              <a:spcAft>
                <a:spcPts val="0"/>
              </a:spcAft>
              <a:buClr>
                <a:schemeClr val="dk1"/>
              </a:buClr>
              <a:buSzPts val="8415"/>
              <a:buFont typeface="Arial"/>
              <a:buNone/>
            </a:pPr>
            <a:r>
              <a:t/>
            </a:r>
            <a:endParaRPr b="1" i="0" sz="8415" u="none" cap="none" strike="noStrike">
              <a:solidFill>
                <a:srgbClr val="F2CE3C"/>
              </a:solidFill>
              <a:latin typeface="Arial"/>
              <a:ea typeface="Arial"/>
              <a:cs typeface="Arial"/>
              <a:sym typeface="Arial"/>
            </a:endParaRPr>
          </a:p>
          <a:p>
            <a:pPr indent="0" lvl="0" marL="0" marR="0" rtl="0" algn="l">
              <a:lnSpc>
                <a:spcPct val="103992"/>
              </a:lnSpc>
              <a:spcBef>
                <a:spcPts val="0"/>
              </a:spcBef>
              <a:spcAft>
                <a:spcPts val="0"/>
              </a:spcAft>
              <a:buNone/>
            </a:pPr>
            <a:r>
              <a:t/>
            </a:r>
            <a:endParaRPr b="1" sz="8415">
              <a:solidFill>
                <a:srgbClr val="F2CE3C"/>
              </a:solidFill>
              <a:latin typeface="Arial"/>
              <a:ea typeface="Arial"/>
              <a:cs typeface="Arial"/>
              <a:sym typeface="Arial"/>
            </a:endParaRPr>
          </a:p>
        </p:txBody>
      </p:sp>
      <p:sp>
        <p:nvSpPr>
          <p:cNvPr id="857" name="Google Shape;857;p32"/>
          <p:cNvSpPr txBox="1"/>
          <p:nvPr/>
        </p:nvSpPr>
        <p:spPr>
          <a:xfrm>
            <a:off x="1578776" y="4543506"/>
            <a:ext cx="11590342" cy="561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Yêu cầu được giải quyết từ xa.</a:t>
            </a:r>
            <a:endParaRPr/>
          </a:p>
        </p:txBody>
      </p:sp>
      <p:grpSp>
        <p:nvGrpSpPr>
          <p:cNvPr id="858" name="Google Shape;858;p32"/>
          <p:cNvGrpSpPr/>
          <p:nvPr/>
        </p:nvGrpSpPr>
        <p:grpSpPr>
          <a:xfrm>
            <a:off x="1028700" y="4739098"/>
            <a:ext cx="285091" cy="285091"/>
            <a:chOff x="0" y="0"/>
            <a:chExt cx="812800" cy="812800"/>
          </a:xfrm>
        </p:grpSpPr>
        <p:sp>
          <p:nvSpPr>
            <p:cNvPr id="859" name="Google Shape;85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3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61" name="Google Shape;861;p32"/>
          <p:cNvGrpSpPr/>
          <p:nvPr/>
        </p:nvGrpSpPr>
        <p:grpSpPr>
          <a:xfrm rot="1010033">
            <a:off x="-5262813" y="9420558"/>
            <a:ext cx="15057288" cy="4893382"/>
            <a:chOff x="0" y="0"/>
            <a:chExt cx="2501044" cy="812800"/>
          </a:xfrm>
        </p:grpSpPr>
        <p:sp>
          <p:nvSpPr>
            <p:cNvPr id="862" name="Google Shape;862;p32"/>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32"/>
            <p:cNvSpPr txBox="1"/>
            <p:nvPr/>
          </p:nvSpPr>
          <p:spPr>
            <a:xfrm>
              <a:off x="234473" y="0"/>
              <a:ext cx="2032098"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64" name="Google Shape;864;p32"/>
          <p:cNvGrpSpPr/>
          <p:nvPr/>
        </p:nvGrpSpPr>
        <p:grpSpPr>
          <a:xfrm rot="-109810">
            <a:off x="745265" y="9914831"/>
            <a:ext cx="9458177" cy="4893382"/>
            <a:chOff x="0" y="0"/>
            <a:chExt cx="1571021" cy="812800"/>
          </a:xfrm>
        </p:grpSpPr>
        <p:sp>
          <p:nvSpPr>
            <p:cNvPr id="865" name="Google Shape;865;p32"/>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32"/>
            <p:cNvSpPr txBox="1"/>
            <p:nvPr/>
          </p:nvSpPr>
          <p:spPr>
            <a:xfrm>
              <a:off x="147283" y="0"/>
              <a:ext cx="1276455"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67" name="Google Shape;867;p32"/>
          <p:cNvGrpSpPr/>
          <p:nvPr/>
        </p:nvGrpSpPr>
        <p:grpSpPr>
          <a:xfrm rot="-9005814">
            <a:off x="9959177" y="-2556509"/>
            <a:ext cx="15057288" cy="4893382"/>
            <a:chOff x="0" y="0"/>
            <a:chExt cx="2501044" cy="812800"/>
          </a:xfrm>
        </p:grpSpPr>
        <p:sp>
          <p:nvSpPr>
            <p:cNvPr id="868" name="Google Shape;868;p32"/>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32"/>
            <p:cNvSpPr txBox="1"/>
            <p:nvPr/>
          </p:nvSpPr>
          <p:spPr>
            <a:xfrm>
              <a:off x="234473" y="0"/>
              <a:ext cx="2032098"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0" name="Google Shape;870;p32"/>
          <p:cNvGrpSpPr/>
          <p:nvPr/>
        </p:nvGrpSpPr>
        <p:grpSpPr>
          <a:xfrm rot="-10125658">
            <a:off x="9745087" y="-3763515"/>
            <a:ext cx="9458177" cy="4893382"/>
            <a:chOff x="0" y="0"/>
            <a:chExt cx="1571021" cy="812800"/>
          </a:xfrm>
        </p:grpSpPr>
        <p:sp>
          <p:nvSpPr>
            <p:cNvPr id="871" name="Google Shape;871;p32"/>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32"/>
            <p:cNvSpPr txBox="1"/>
            <p:nvPr/>
          </p:nvSpPr>
          <p:spPr>
            <a:xfrm>
              <a:off x="147283" y="0"/>
              <a:ext cx="1276455"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3" name="Google Shape;873;p32"/>
          <p:cNvGrpSpPr/>
          <p:nvPr/>
        </p:nvGrpSpPr>
        <p:grpSpPr>
          <a:xfrm>
            <a:off x="13572476" y="2652014"/>
            <a:ext cx="271755" cy="271755"/>
            <a:chOff x="0" y="0"/>
            <a:chExt cx="812800" cy="812800"/>
          </a:xfrm>
        </p:grpSpPr>
        <p:sp>
          <p:nvSpPr>
            <p:cNvPr id="874" name="Google Shape;874;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3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6" name="Google Shape;876;p32"/>
          <p:cNvGrpSpPr/>
          <p:nvPr/>
        </p:nvGrpSpPr>
        <p:grpSpPr>
          <a:xfrm>
            <a:off x="14028040" y="2652014"/>
            <a:ext cx="271755" cy="271755"/>
            <a:chOff x="0" y="0"/>
            <a:chExt cx="812800" cy="812800"/>
          </a:xfrm>
        </p:grpSpPr>
        <p:sp>
          <p:nvSpPr>
            <p:cNvPr id="877" name="Google Shape;877;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3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9" name="Google Shape;879;p32"/>
          <p:cNvGrpSpPr/>
          <p:nvPr/>
        </p:nvGrpSpPr>
        <p:grpSpPr>
          <a:xfrm>
            <a:off x="14483795" y="2652014"/>
            <a:ext cx="271755" cy="271755"/>
            <a:chOff x="0" y="0"/>
            <a:chExt cx="812800" cy="812800"/>
          </a:xfrm>
        </p:grpSpPr>
        <p:sp>
          <p:nvSpPr>
            <p:cNvPr id="880" name="Google Shape;880;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3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2" name="Google Shape;882;p32"/>
          <p:cNvSpPr txBox="1"/>
          <p:nvPr/>
        </p:nvSpPr>
        <p:spPr>
          <a:xfrm>
            <a:off x="1578776" y="5426297"/>
            <a:ext cx="11590342" cy="561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Khách hàng được hỗ trợ trực tiếp tại cửa hàng.</a:t>
            </a:r>
            <a:endParaRPr/>
          </a:p>
        </p:txBody>
      </p:sp>
      <p:grpSp>
        <p:nvGrpSpPr>
          <p:cNvPr id="883" name="Google Shape;883;p32"/>
          <p:cNvGrpSpPr/>
          <p:nvPr/>
        </p:nvGrpSpPr>
        <p:grpSpPr>
          <a:xfrm>
            <a:off x="1028700" y="5621889"/>
            <a:ext cx="285091" cy="285091"/>
            <a:chOff x="0" y="0"/>
            <a:chExt cx="812800" cy="812800"/>
          </a:xfrm>
        </p:grpSpPr>
        <p:sp>
          <p:nvSpPr>
            <p:cNvPr id="884" name="Google Shape;884;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3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6" name="Google Shape;886;p32"/>
          <p:cNvSpPr txBox="1"/>
          <p:nvPr/>
        </p:nvSpPr>
        <p:spPr>
          <a:xfrm>
            <a:off x="1578776" y="6312123"/>
            <a:ext cx="11590342" cy="561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Khiếu nại phức tạp được quản lý cấp cao xử lý.</a:t>
            </a:r>
            <a:endParaRPr/>
          </a:p>
        </p:txBody>
      </p:sp>
      <p:grpSp>
        <p:nvGrpSpPr>
          <p:cNvPr id="887" name="Google Shape;887;p32"/>
          <p:cNvGrpSpPr/>
          <p:nvPr/>
        </p:nvGrpSpPr>
        <p:grpSpPr>
          <a:xfrm>
            <a:off x="1028700" y="6507714"/>
            <a:ext cx="285091" cy="285091"/>
            <a:chOff x="0" y="0"/>
            <a:chExt cx="812800" cy="812800"/>
          </a:xfrm>
        </p:grpSpPr>
        <p:sp>
          <p:nvSpPr>
            <p:cNvPr id="888" name="Google Shape;888;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3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0" name="Google Shape;890;p32"/>
          <p:cNvSpPr txBox="1"/>
          <p:nvPr/>
        </p:nvSpPr>
        <p:spPr>
          <a:xfrm>
            <a:off x="1578776" y="7197948"/>
            <a:ext cx="11590342" cy="561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Trường hợp không đồng thuận → chuyển cấp cao hơn.</a:t>
            </a:r>
            <a:endParaRPr/>
          </a:p>
        </p:txBody>
      </p:sp>
      <p:grpSp>
        <p:nvGrpSpPr>
          <p:cNvPr id="891" name="Google Shape;891;p32"/>
          <p:cNvGrpSpPr/>
          <p:nvPr/>
        </p:nvGrpSpPr>
        <p:grpSpPr>
          <a:xfrm>
            <a:off x="1028700" y="7393540"/>
            <a:ext cx="285091" cy="285091"/>
            <a:chOff x="0" y="0"/>
            <a:chExt cx="812800" cy="812800"/>
          </a:xfrm>
        </p:grpSpPr>
        <p:sp>
          <p:nvSpPr>
            <p:cNvPr id="892" name="Google Shape;892;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3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4" name="Google Shape;894;p32"/>
          <p:cNvSpPr txBox="1"/>
          <p:nvPr/>
        </p:nvSpPr>
        <p:spPr>
          <a:xfrm>
            <a:off x="1578776" y="8083773"/>
            <a:ext cx="11590342" cy="561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GB" sz="2999">
                <a:solidFill>
                  <a:srgbClr val="FFFFFF"/>
                </a:solidFill>
                <a:latin typeface="Arial"/>
                <a:ea typeface="Arial"/>
                <a:cs typeface="Arial"/>
                <a:sym typeface="Arial"/>
              </a:rPr>
              <a:t>Phản hồi được ghi nhận để cải tiến nội bộ.</a:t>
            </a:r>
            <a:endParaRPr/>
          </a:p>
        </p:txBody>
      </p:sp>
      <p:grpSp>
        <p:nvGrpSpPr>
          <p:cNvPr id="895" name="Google Shape;895;p32"/>
          <p:cNvGrpSpPr/>
          <p:nvPr/>
        </p:nvGrpSpPr>
        <p:grpSpPr>
          <a:xfrm>
            <a:off x="1028700" y="8279365"/>
            <a:ext cx="285091" cy="285091"/>
            <a:chOff x="0" y="0"/>
            <a:chExt cx="812800" cy="812800"/>
          </a:xfrm>
        </p:grpSpPr>
        <p:sp>
          <p:nvSpPr>
            <p:cNvPr id="896" name="Google Shape;896;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3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01" name="Shape 901"/>
        <p:cNvGrpSpPr/>
        <p:nvPr/>
      </p:nvGrpSpPr>
      <p:grpSpPr>
        <a:xfrm>
          <a:off x="0" y="0"/>
          <a:ext cx="0" cy="0"/>
          <a:chOff x="0" y="0"/>
          <a:chExt cx="0" cy="0"/>
        </a:xfrm>
      </p:grpSpPr>
      <p:sp>
        <p:nvSpPr>
          <p:cNvPr id="902" name="Google Shape;902;p33"/>
          <p:cNvSpPr txBox="1"/>
          <p:nvPr/>
        </p:nvSpPr>
        <p:spPr>
          <a:xfrm>
            <a:off x="860265" y="822165"/>
            <a:ext cx="17287754"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PHÂN TÍCH GIÁ TRỊ GIA TĂNG</a:t>
            </a:r>
            <a:endParaRPr/>
          </a:p>
        </p:txBody>
      </p:sp>
      <p:graphicFrame>
        <p:nvGraphicFramePr>
          <p:cNvPr id="903" name="Google Shape;903;p33"/>
          <p:cNvGraphicFramePr/>
          <p:nvPr/>
        </p:nvGraphicFramePr>
        <p:xfrm>
          <a:off x="3581400" y="2179674"/>
          <a:ext cx="3000000" cy="3000000"/>
        </p:xfrm>
        <a:graphic>
          <a:graphicData uri="http://schemas.openxmlformats.org/drawingml/2006/table">
            <a:tbl>
              <a:tblPr bandRow="1" firstRow="1">
                <a:noFill/>
                <a:tableStyleId>{F9085F76-BF8B-4B46-BC23-AF510555842F}</a:tableStyleId>
              </a:tblPr>
              <a:tblGrid>
                <a:gridCol w="4648200"/>
                <a:gridCol w="3962400"/>
                <a:gridCol w="2514600"/>
              </a:tblGrid>
              <a:tr h="509700">
                <a:tc>
                  <a:txBody>
                    <a:bodyPr/>
                    <a:lstStyle/>
                    <a:p>
                      <a:pPr indent="0" lvl="0" marL="0" marR="0" rtl="0" algn="ctr">
                        <a:lnSpc>
                          <a:spcPct val="150000"/>
                        </a:lnSpc>
                        <a:spcBef>
                          <a:spcPts val="0"/>
                        </a:spcBef>
                        <a:spcAft>
                          <a:spcPts val="0"/>
                        </a:spcAft>
                        <a:buClr>
                          <a:schemeClr val="dk1"/>
                        </a:buClr>
                        <a:buSzPts val="2000"/>
                        <a:buFont typeface="Arial"/>
                        <a:buNone/>
                      </a:pPr>
                      <a:r>
                        <a:rPr b="1" lang="en-GB" sz="2000" u="none" cap="none" strike="noStrike">
                          <a:latin typeface="Arial"/>
                          <a:ea typeface="Arial"/>
                          <a:cs typeface="Arial"/>
                          <a:sym typeface="Arial"/>
                        </a:rPr>
                        <a:t>Hoạt động</a:t>
                      </a:r>
                      <a:r>
                        <a:rPr lang="en-GB" sz="2000" u="none" cap="none" strike="noStrike">
                          <a:latin typeface="Arial"/>
                          <a:ea typeface="Arial"/>
                          <a:cs typeface="Arial"/>
                          <a:sym typeface="Arial"/>
                        </a:rPr>
                        <a:t>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b="1" lang="en-GB" sz="2000" u="none" cap="none" strike="noStrike">
                          <a:latin typeface="Arial"/>
                          <a:ea typeface="Arial"/>
                          <a:cs typeface="Arial"/>
                          <a:sym typeface="Arial"/>
                        </a:rPr>
                        <a:t>Người thực hiện</a:t>
                      </a:r>
                      <a:r>
                        <a:rPr lang="en-GB" sz="2000" u="none" cap="none" strike="noStrike">
                          <a:latin typeface="Arial"/>
                          <a:ea typeface="Arial"/>
                          <a:cs typeface="Arial"/>
                          <a:sym typeface="Arial"/>
                        </a:rPr>
                        <a:t>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b="1" lang="en-GB" sz="2000" u="none" cap="none" strike="noStrike">
                          <a:latin typeface="Arial"/>
                          <a:ea typeface="Arial"/>
                          <a:cs typeface="Arial"/>
                          <a:sym typeface="Arial"/>
                        </a:rPr>
                        <a:t>Loại giá trị</a:t>
                      </a:r>
                      <a:r>
                        <a:rPr lang="en-GB" sz="2000" u="none" cap="none" strike="noStrike">
                          <a:latin typeface="Arial"/>
                          <a:ea typeface="Arial"/>
                          <a:cs typeface="Arial"/>
                          <a:sym typeface="Arial"/>
                        </a:rPr>
                        <a:t>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Gửi thông tin hỗ trợ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Khách hàng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Xác nhận thông tin khách hàng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Bộ phận CSKH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Phân loại yêu cầu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Bộ phận CSKH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Tư vấn sản phẩm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Bộ phận CSKH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Hỗ trợ từ xa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Bộ phận CSKH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Hẹn khách đến cửa hàng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Bộ phận CSKH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Kiểm tra sản phẩm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Bộ phận CSKH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Tiếp nhận thông tin khiếu nại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Nhân viên cửa hàng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Kiểm tra sản phẩm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Quản lý cửa hàng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Tiếp nhận thông tin khiếu nại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Quản lý cửa hàng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NVA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Thời gian chờ khách hàng phản hồi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Quản lý cửa hàng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Phản hồi ý kiến khách hàng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Bộ phận CSKH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VA </a:t>
                      </a:r>
                      <a:endParaRPr sz="2000" u="none" cap="none" strike="noStrike">
                        <a:latin typeface="Arial"/>
                        <a:ea typeface="Arial"/>
                        <a:cs typeface="Arial"/>
                        <a:sym typeface="Arial"/>
                      </a:endParaRPr>
                    </a:p>
                  </a:txBody>
                  <a:tcPr marT="0" marB="0" marR="0" marL="0" anchor="ctr"/>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Tiếp nhận giải pháp </a:t>
                      </a:r>
                      <a:endParaRPr sz="2000" u="none" cap="none" strike="noStrike">
                        <a:latin typeface="Arial"/>
                        <a:ea typeface="Arial"/>
                        <a:cs typeface="Arial"/>
                        <a:sym typeface="Arial"/>
                      </a:endParaRPr>
                    </a:p>
                  </a:txBody>
                  <a:tcPr marT="0" marB="0" marR="0" marL="0"/>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Khách hàng </a:t>
                      </a:r>
                      <a:endParaRPr sz="2000" u="none" cap="none" strike="noStrike">
                        <a:latin typeface="Arial"/>
                        <a:ea typeface="Arial"/>
                        <a:cs typeface="Arial"/>
                        <a:sym typeface="Arial"/>
                      </a:endParaRPr>
                    </a:p>
                  </a:txBody>
                  <a:tcPr marT="0" marB="0" marR="0" marL="0"/>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VA </a:t>
                      </a:r>
                      <a:endParaRPr sz="2000" u="none" cap="none" strike="noStrike">
                        <a:latin typeface="Arial"/>
                        <a:ea typeface="Arial"/>
                        <a:cs typeface="Arial"/>
                        <a:sym typeface="Arial"/>
                      </a:endParaRPr>
                    </a:p>
                  </a:txBody>
                  <a:tcPr marT="0" marB="0" marR="0" marL="0"/>
                </a:tc>
              </a:tr>
              <a:tr h="509700">
                <a:tc>
                  <a:txBody>
                    <a:bodyPr/>
                    <a:lstStyle/>
                    <a:p>
                      <a:pPr indent="0" lvl="0" marL="0" marR="0" rtl="0" algn="l">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Thực hiện đổi/trả/hoàn tiền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Nhân viên cửa hàng </a:t>
                      </a:r>
                      <a:endParaRPr sz="20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000"/>
                        <a:buFont typeface="Arial"/>
                        <a:buNone/>
                      </a:pPr>
                      <a:r>
                        <a:rPr lang="en-GB" sz="2000" u="none" cap="none" strike="noStrike">
                          <a:latin typeface="Arial"/>
                          <a:ea typeface="Arial"/>
                          <a:cs typeface="Arial"/>
                          <a:sym typeface="Arial"/>
                        </a:rPr>
                        <a:t>VA </a:t>
                      </a:r>
                      <a:endParaRPr sz="2000" u="none" cap="none" strike="noStrike">
                        <a:latin typeface="Arial"/>
                        <a:ea typeface="Arial"/>
                        <a:cs typeface="Arial"/>
                        <a:sym typeface="Arial"/>
                      </a:endParaRPr>
                    </a:p>
                  </a:txBody>
                  <a:tcPr marT="0" marB="0" marR="0" marL="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07" name="Shape 907"/>
        <p:cNvGrpSpPr/>
        <p:nvPr/>
      </p:nvGrpSpPr>
      <p:grpSpPr>
        <a:xfrm>
          <a:off x="0" y="0"/>
          <a:ext cx="0" cy="0"/>
          <a:chOff x="0" y="0"/>
          <a:chExt cx="0" cy="0"/>
        </a:xfrm>
      </p:grpSpPr>
      <p:sp>
        <p:nvSpPr>
          <p:cNvPr id="908" name="Google Shape;908;p34"/>
          <p:cNvSpPr txBox="1"/>
          <p:nvPr/>
        </p:nvSpPr>
        <p:spPr>
          <a:xfrm>
            <a:off x="860265" y="822165"/>
            <a:ext cx="17287754"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PHÂN TÍCH LÃNG PHÍ</a:t>
            </a:r>
            <a:endParaRPr/>
          </a:p>
        </p:txBody>
      </p:sp>
      <p:graphicFrame>
        <p:nvGraphicFramePr>
          <p:cNvPr id="909" name="Google Shape;909;p34"/>
          <p:cNvGraphicFramePr/>
          <p:nvPr/>
        </p:nvGraphicFramePr>
        <p:xfrm>
          <a:off x="2057400" y="2225748"/>
          <a:ext cx="3000000" cy="3000000"/>
        </p:xfrm>
        <a:graphic>
          <a:graphicData uri="http://schemas.openxmlformats.org/drawingml/2006/table">
            <a:tbl>
              <a:tblPr bandRow="1" firstRow="1">
                <a:noFill/>
                <a:tableStyleId>{F9085F76-BF8B-4B46-BC23-AF510555842F}</a:tableStyleId>
              </a:tblPr>
              <a:tblGrid>
                <a:gridCol w="3454725"/>
                <a:gridCol w="10718475"/>
              </a:tblGrid>
              <a:tr h="481625">
                <a:tc>
                  <a:txBody>
                    <a:bodyPr/>
                    <a:lstStyle/>
                    <a:p>
                      <a:pPr indent="0" lvl="0" marL="0" marR="0" rtl="0" algn="ctr">
                        <a:lnSpc>
                          <a:spcPct val="150000"/>
                        </a:lnSpc>
                        <a:spcBef>
                          <a:spcPts val="0"/>
                        </a:spcBef>
                        <a:spcAft>
                          <a:spcPts val="0"/>
                        </a:spcAft>
                        <a:buClr>
                          <a:schemeClr val="dk1"/>
                        </a:buClr>
                        <a:buSzPts val="2400"/>
                        <a:buFont typeface="Arial"/>
                        <a:buNone/>
                      </a:pPr>
                      <a:r>
                        <a:rPr b="1" lang="en-GB" sz="2400" u="none" cap="none" strike="noStrike">
                          <a:latin typeface="Arial"/>
                          <a:ea typeface="Arial"/>
                          <a:cs typeface="Arial"/>
                          <a:sym typeface="Arial"/>
                        </a:rPr>
                        <a:t>Loại lãng phí</a:t>
                      </a:r>
                      <a:r>
                        <a:rPr lang="en-GB" sz="2400" u="none" cap="none" strike="noStrike">
                          <a:latin typeface="Arial"/>
                          <a:ea typeface="Arial"/>
                          <a:cs typeface="Arial"/>
                          <a:sym typeface="Arial"/>
                        </a:rPr>
                        <a:t> </a:t>
                      </a:r>
                      <a:endParaRPr sz="2400" u="none" cap="none" strike="noStrike">
                        <a:latin typeface="Arial"/>
                        <a:ea typeface="Arial"/>
                        <a:cs typeface="Arial"/>
                        <a:sym typeface="Arial"/>
                      </a:endParaRPr>
                    </a:p>
                  </a:txBody>
                  <a:tcPr marT="0" marB="0" marR="0" marL="0" anchor="ctr"/>
                </a:tc>
                <a:tc>
                  <a:txBody>
                    <a:bodyPr/>
                    <a:lstStyle/>
                    <a:p>
                      <a:pPr indent="0" lvl="0" marL="0" marR="0" rtl="0" algn="ctr">
                        <a:lnSpc>
                          <a:spcPct val="150000"/>
                        </a:lnSpc>
                        <a:spcBef>
                          <a:spcPts val="0"/>
                        </a:spcBef>
                        <a:spcAft>
                          <a:spcPts val="0"/>
                        </a:spcAft>
                        <a:buClr>
                          <a:schemeClr val="dk1"/>
                        </a:buClr>
                        <a:buSzPts val="2400"/>
                        <a:buFont typeface="Arial"/>
                        <a:buNone/>
                      </a:pPr>
                      <a:r>
                        <a:rPr b="1" lang="en-GB" sz="2400" u="none" cap="none" strike="noStrike">
                          <a:latin typeface="Arial"/>
                          <a:ea typeface="Arial"/>
                          <a:cs typeface="Arial"/>
                          <a:sym typeface="Arial"/>
                        </a:rPr>
                        <a:t>Ví dụ trong quy trình</a:t>
                      </a:r>
                      <a:r>
                        <a:rPr lang="en-GB" sz="2400" u="none" cap="none" strike="noStrike">
                          <a:latin typeface="Arial"/>
                          <a:ea typeface="Arial"/>
                          <a:cs typeface="Arial"/>
                          <a:sym typeface="Arial"/>
                        </a:rPr>
                        <a:t> </a:t>
                      </a:r>
                      <a:endParaRPr sz="2400" u="none" cap="none" strike="noStrike">
                        <a:latin typeface="Arial"/>
                        <a:ea typeface="Arial"/>
                        <a:cs typeface="Arial"/>
                        <a:sym typeface="Arial"/>
                      </a:endParaRPr>
                    </a:p>
                  </a:txBody>
                  <a:tcPr marT="0" marB="0" marR="0" marL="0" anchor="ctr"/>
                </a:tc>
              </a:tr>
              <a:tr h="1580500">
                <a:tc>
                  <a:txBody>
                    <a:bodyPr/>
                    <a:lstStyle/>
                    <a:p>
                      <a:pPr indent="0" lvl="0" marL="0" marR="0" rtl="0" algn="ctr">
                        <a:lnSpc>
                          <a:spcPct val="150000"/>
                        </a:lnSpc>
                        <a:spcBef>
                          <a:spcPts val="0"/>
                        </a:spcBef>
                        <a:spcAft>
                          <a:spcPts val="0"/>
                        </a:spcAft>
                        <a:buClr>
                          <a:schemeClr val="dk1"/>
                        </a:buClr>
                        <a:buSzPts val="2400"/>
                        <a:buFont typeface="Arial"/>
                        <a:buNone/>
                      </a:pPr>
                      <a:r>
                        <a:rPr b="1" lang="en-GB" sz="2400" u="none" cap="none" strike="noStrike">
                          <a:latin typeface="Arial"/>
                          <a:ea typeface="Arial"/>
                          <a:cs typeface="Arial"/>
                          <a:sym typeface="Arial"/>
                        </a:rPr>
                        <a:t>Move</a:t>
                      </a:r>
                      <a:r>
                        <a:rPr lang="en-GB" sz="2400" u="none" cap="none" strike="noStrike">
                          <a:latin typeface="Arial"/>
                          <a:ea typeface="Arial"/>
                          <a:cs typeface="Arial"/>
                          <a:sym typeface="Arial"/>
                        </a:rPr>
                        <a:t> </a:t>
                      </a:r>
                      <a:endParaRPr sz="2400" u="none" cap="none" strike="noStrike">
                        <a:latin typeface="Arial"/>
                        <a:ea typeface="Arial"/>
                        <a:cs typeface="Arial"/>
                        <a:sym typeface="Arial"/>
                      </a:endParaRPr>
                    </a:p>
                  </a:txBody>
                  <a:tcPr marT="0" marB="0" marR="0" marL="0" anchor="ctr"/>
                </a:tc>
                <a:tc>
                  <a:txBody>
                    <a:bodyPr/>
                    <a:lstStyle/>
                    <a:p>
                      <a:pPr indent="0" lvl="0" marL="0" marR="0" rtl="0" algn="l">
                        <a:lnSpc>
                          <a:spcPct val="150000"/>
                        </a:lnSpc>
                        <a:spcBef>
                          <a:spcPts val="0"/>
                        </a:spcBef>
                        <a:spcAft>
                          <a:spcPts val="0"/>
                        </a:spcAft>
                        <a:buClr>
                          <a:schemeClr val="dk1"/>
                        </a:buClr>
                        <a:buSzPts val="2400"/>
                        <a:buFont typeface="Arial"/>
                        <a:buNone/>
                      </a:pPr>
                      <a:r>
                        <a:rPr lang="en-GB" sz="2400" u="none" cap="none" strike="noStrike">
                          <a:latin typeface="Arial"/>
                          <a:ea typeface="Arial"/>
                          <a:cs typeface="Arial"/>
                          <a:sym typeface="Arial"/>
                        </a:rPr>
                        <a:t>Thông tin khiếu nại chuyển qua lại giữa Bộ phận CSKH ↔ Quản lý cửa hàng ↔ Khách hàng. Chuyển khách hàng từ tổng đài sang cửa hàng khi vấn đề cần xử lý trực tiếp. </a:t>
                      </a:r>
                      <a:endParaRPr sz="2400" u="none" cap="none" strike="noStrike">
                        <a:latin typeface="Arial"/>
                        <a:ea typeface="Arial"/>
                        <a:cs typeface="Arial"/>
                        <a:sym typeface="Arial"/>
                      </a:endParaRPr>
                    </a:p>
                  </a:txBody>
                  <a:tcPr marT="0" marB="0" marR="0" marL="0" anchor="ctr"/>
                </a:tc>
              </a:tr>
              <a:tr h="1031025">
                <a:tc>
                  <a:txBody>
                    <a:bodyPr/>
                    <a:lstStyle/>
                    <a:p>
                      <a:pPr indent="0" lvl="0" marL="0" marR="0" rtl="0" algn="ctr">
                        <a:lnSpc>
                          <a:spcPct val="150000"/>
                        </a:lnSpc>
                        <a:spcBef>
                          <a:spcPts val="0"/>
                        </a:spcBef>
                        <a:spcAft>
                          <a:spcPts val="0"/>
                        </a:spcAft>
                        <a:buClr>
                          <a:schemeClr val="dk1"/>
                        </a:buClr>
                        <a:buSzPts val="2400"/>
                        <a:buFont typeface="Arial"/>
                        <a:buNone/>
                      </a:pPr>
                      <a:r>
                        <a:rPr b="1" lang="en-GB" sz="2400" u="none" cap="none" strike="noStrike">
                          <a:latin typeface="Arial"/>
                          <a:ea typeface="Arial"/>
                          <a:cs typeface="Arial"/>
                          <a:sym typeface="Arial"/>
                        </a:rPr>
                        <a:t>Hold</a:t>
                      </a:r>
                      <a:r>
                        <a:rPr lang="en-GB" sz="2400" u="none" cap="none" strike="noStrike">
                          <a:latin typeface="Arial"/>
                          <a:ea typeface="Arial"/>
                          <a:cs typeface="Arial"/>
                          <a:sym typeface="Arial"/>
                        </a:rPr>
                        <a:t> </a:t>
                      </a:r>
                      <a:endParaRPr sz="2400" u="none" cap="none" strike="noStrike">
                        <a:latin typeface="Arial"/>
                        <a:ea typeface="Arial"/>
                        <a:cs typeface="Arial"/>
                        <a:sym typeface="Arial"/>
                      </a:endParaRPr>
                    </a:p>
                  </a:txBody>
                  <a:tcPr marT="0" marB="0" marR="0" marL="0" anchor="ctr"/>
                </a:tc>
                <a:tc>
                  <a:txBody>
                    <a:bodyPr/>
                    <a:lstStyle/>
                    <a:p>
                      <a:pPr indent="0" lvl="0" marL="0" marR="0" rtl="0" algn="l">
                        <a:lnSpc>
                          <a:spcPct val="150000"/>
                        </a:lnSpc>
                        <a:spcBef>
                          <a:spcPts val="0"/>
                        </a:spcBef>
                        <a:spcAft>
                          <a:spcPts val="0"/>
                        </a:spcAft>
                        <a:buClr>
                          <a:schemeClr val="dk1"/>
                        </a:buClr>
                        <a:buSzPts val="2400"/>
                        <a:buFont typeface="Arial"/>
                        <a:buNone/>
                      </a:pPr>
                      <a:r>
                        <a:rPr lang="en-GB" sz="2400" u="none" cap="none" strike="noStrike">
                          <a:latin typeface="Arial"/>
                          <a:ea typeface="Arial"/>
                          <a:cs typeface="Arial"/>
                          <a:sym typeface="Arial"/>
                        </a:rPr>
                        <a:t>Khách hàng chờ phản hồi từ bộ phận CSKH. Chờ quản lý đề xuất phương án xử lý. Chờ đợi khi các bên liên quan (như bộ phận kho) kiểm tra thông tin. </a:t>
                      </a:r>
                      <a:endParaRPr sz="2400" u="none" cap="none" strike="noStrike">
                        <a:latin typeface="Arial"/>
                        <a:ea typeface="Arial"/>
                        <a:cs typeface="Arial"/>
                        <a:sym typeface="Arial"/>
                      </a:endParaRPr>
                    </a:p>
                  </a:txBody>
                  <a:tcPr marT="0" marB="0" marR="0" marL="0" anchor="ctr"/>
                </a:tc>
              </a:tr>
              <a:tr h="1580500">
                <a:tc>
                  <a:txBody>
                    <a:bodyPr/>
                    <a:lstStyle/>
                    <a:p>
                      <a:pPr indent="0" lvl="0" marL="0" marR="0" rtl="0" algn="ctr">
                        <a:lnSpc>
                          <a:spcPct val="150000"/>
                        </a:lnSpc>
                        <a:spcBef>
                          <a:spcPts val="0"/>
                        </a:spcBef>
                        <a:spcAft>
                          <a:spcPts val="0"/>
                        </a:spcAft>
                        <a:buClr>
                          <a:schemeClr val="dk1"/>
                        </a:buClr>
                        <a:buSzPts val="2400"/>
                        <a:buFont typeface="Arial"/>
                        <a:buNone/>
                      </a:pPr>
                      <a:r>
                        <a:rPr b="1" lang="en-GB" sz="2400" u="none" cap="none" strike="noStrike">
                          <a:latin typeface="Arial"/>
                          <a:ea typeface="Arial"/>
                          <a:cs typeface="Arial"/>
                          <a:sym typeface="Arial"/>
                        </a:rPr>
                        <a:t>Over-do</a:t>
                      </a:r>
                      <a:r>
                        <a:rPr lang="en-GB" sz="2400" u="none" cap="none" strike="noStrike">
                          <a:latin typeface="Arial"/>
                          <a:ea typeface="Arial"/>
                          <a:cs typeface="Arial"/>
                          <a:sym typeface="Arial"/>
                        </a:rPr>
                        <a:t> </a:t>
                      </a:r>
                      <a:endParaRPr sz="2400" u="none" cap="none" strike="noStrike">
                        <a:latin typeface="Arial"/>
                        <a:ea typeface="Arial"/>
                        <a:cs typeface="Arial"/>
                        <a:sym typeface="Arial"/>
                      </a:endParaRPr>
                    </a:p>
                  </a:txBody>
                  <a:tcPr marT="0" marB="0" marR="0" marL="0" anchor="ctr"/>
                </a:tc>
                <a:tc>
                  <a:txBody>
                    <a:bodyPr/>
                    <a:lstStyle/>
                    <a:p>
                      <a:pPr indent="0" lvl="0" marL="0" marR="0" rtl="0" algn="l">
                        <a:lnSpc>
                          <a:spcPct val="150000"/>
                        </a:lnSpc>
                        <a:spcBef>
                          <a:spcPts val="0"/>
                        </a:spcBef>
                        <a:spcAft>
                          <a:spcPts val="0"/>
                        </a:spcAft>
                        <a:buClr>
                          <a:schemeClr val="dk1"/>
                        </a:buClr>
                        <a:buSzPts val="2400"/>
                        <a:buFont typeface="Arial"/>
                        <a:buNone/>
                      </a:pPr>
                      <a:r>
                        <a:rPr lang="en-GB" sz="2400" u="none" cap="none" strike="noStrike">
                          <a:latin typeface="Arial"/>
                          <a:ea typeface="Arial"/>
                          <a:cs typeface="Arial"/>
                          <a:sym typeface="Arial"/>
                        </a:rPr>
                        <a:t>Nhập lại thông tin khách hàng nhiều lần trong các hệ thống khác nhau. Kiểm tra lại sản phẩm nhiều lần ở các cấp khác nhau. Yêu cầu khách hàng cung cấp thông tin đã có trong hệ thống. </a:t>
                      </a:r>
                      <a:endParaRPr sz="2400" u="none" cap="none" strike="noStrike">
                        <a:latin typeface="Arial"/>
                        <a:ea typeface="Arial"/>
                        <a:cs typeface="Arial"/>
                        <a:sym typeface="Arial"/>
                      </a:endParaRPr>
                    </a:p>
                  </a:txBody>
                  <a:tcPr marT="0" marB="0" marR="0" marL="0" anchor="ctr"/>
                </a:tc>
              </a:tr>
              <a:tr h="1580500">
                <a:tc>
                  <a:txBody>
                    <a:bodyPr/>
                    <a:lstStyle/>
                    <a:p>
                      <a:pPr indent="0" lvl="0" marL="0" marR="0" rtl="0" algn="ctr">
                        <a:lnSpc>
                          <a:spcPct val="150000"/>
                        </a:lnSpc>
                        <a:spcBef>
                          <a:spcPts val="0"/>
                        </a:spcBef>
                        <a:spcAft>
                          <a:spcPts val="0"/>
                        </a:spcAft>
                        <a:buClr>
                          <a:schemeClr val="dk1"/>
                        </a:buClr>
                        <a:buSzPts val="2400"/>
                        <a:buFont typeface="Arial"/>
                        <a:buNone/>
                      </a:pPr>
                      <a:r>
                        <a:rPr b="1" lang="en-GB" sz="2400" u="none" cap="none" strike="noStrike">
                          <a:latin typeface="Arial"/>
                          <a:ea typeface="Arial"/>
                          <a:cs typeface="Arial"/>
                          <a:sym typeface="Arial"/>
                        </a:rPr>
                        <a:t>Defect</a:t>
                      </a:r>
                      <a:r>
                        <a:rPr lang="en-GB" sz="2400" u="none" cap="none" strike="noStrike">
                          <a:latin typeface="Arial"/>
                          <a:ea typeface="Arial"/>
                          <a:cs typeface="Arial"/>
                          <a:sym typeface="Arial"/>
                        </a:rPr>
                        <a:t> </a:t>
                      </a:r>
                      <a:endParaRPr sz="2400" u="none" cap="none" strike="noStrike">
                        <a:latin typeface="Arial"/>
                        <a:ea typeface="Arial"/>
                        <a:cs typeface="Arial"/>
                        <a:sym typeface="Arial"/>
                      </a:endParaRPr>
                    </a:p>
                  </a:txBody>
                  <a:tcPr marT="0" marB="0" marR="0" marL="0" anchor="ctr"/>
                </a:tc>
                <a:tc>
                  <a:txBody>
                    <a:bodyPr/>
                    <a:lstStyle/>
                    <a:p>
                      <a:pPr indent="0" lvl="0" marL="0" marR="0" rtl="0" algn="l">
                        <a:lnSpc>
                          <a:spcPct val="150000"/>
                        </a:lnSpc>
                        <a:spcBef>
                          <a:spcPts val="0"/>
                        </a:spcBef>
                        <a:spcAft>
                          <a:spcPts val="0"/>
                        </a:spcAft>
                        <a:buClr>
                          <a:schemeClr val="dk1"/>
                        </a:buClr>
                        <a:buSzPts val="2400"/>
                        <a:buFont typeface="Arial"/>
                        <a:buNone/>
                      </a:pPr>
                      <a:r>
                        <a:rPr lang="en-GB" sz="2400" u="none" cap="none" strike="noStrike">
                          <a:latin typeface="Arial"/>
                          <a:ea typeface="Arial"/>
                          <a:cs typeface="Arial"/>
                          <a:sym typeface="Arial"/>
                        </a:rPr>
                        <a:t>Cung cấp thông tin không chính xác cho khách hàng. Xử lý sai yêu cầu do hiểu nhầm nhu cầu của khách hàng. Hẹn khách đến cửa hàng không có người phụ trách. </a:t>
                      </a:r>
                      <a:endParaRPr sz="2400" u="none" cap="none" strike="noStrike">
                        <a:latin typeface="Arial"/>
                        <a:ea typeface="Arial"/>
                        <a:cs typeface="Arial"/>
                        <a:sym typeface="Arial"/>
                      </a:endParaRPr>
                    </a:p>
                  </a:txBody>
                  <a:tcPr marT="0" marB="0" marR="0" marL="0" anchor="ctr"/>
                </a:tc>
              </a:tr>
              <a:tr h="1031025">
                <a:tc>
                  <a:txBody>
                    <a:bodyPr/>
                    <a:lstStyle/>
                    <a:p>
                      <a:pPr indent="0" lvl="0" marL="0" marR="0" rtl="0" algn="ctr">
                        <a:lnSpc>
                          <a:spcPct val="150000"/>
                        </a:lnSpc>
                        <a:spcBef>
                          <a:spcPts val="0"/>
                        </a:spcBef>
                        <a:spcAft>
                          <a:spcPts val="0"/>
                        </a:spcAft>
                        <a:buClr>
                          <a:schemeClr val="dk1"/>
                        </a:buClr>
                        <a:buSzPts val="2400"/>
                        <a:buFont typeface="Arial"/>
                        <a:buNone/>
                      </a:pPr>
                      <a:r>
                        <a:rPr b="1" lang="en-GB" sz="2400" u="none" cap="none" strike="noStrike">
                          <a:latin typeface="Arial"/>
                          <a:ea typeface="Arial"/>
                          <a:cs typeface="Arial"/>
                          <a:sym typeface="Arial"/>
                        </a:rPr>
                        <a:t>Transportation</a:t>
                      </a:r>
                      <a:r>
                        <a:rPr lang="en-GB" sz="2400" u="none" cap="none" strike="noStrike">
                          <a:latin typeface="Arial"/>
                          <a:ea typeface="Arial"/>
                          <a:cs typeface="Arial"/>
                          <a:sym typeface="Arial"/>
                        </a:rPr>
                        <a:t> </a:t>
                      </a:r>
                      <a:endParaRPr sz="2400" u="none" cap="none" strike="noStrike">
                        <a:latin typeface="Arial"/>
                        <a:ea typeface="Arial"/>
                        <a:cs typeface="Arial"/>
                        <a:sym typeface="Arial"/>
                      </a:endParaRPr>
                    </a:p>
                  </a:txBody>
                  <a:tcPr marT="0" marB="0" marR="0" marL="0" anchor="ctr"/>
                </a:tc>
                <a:tc>
                  <a:txBody>
                    <a:bodyPr/>
                    <a:lstStyle/>
                    <a:p>
                      <a:pPr indent="0" lvl="0" marL="0" marR="0" rtl="0" algn="l">
                        <a:lnSpc>
                          <a:spcPct val="150000"/>
                        </a:lnSpc>
                        <a:spcBef>
                          <a:spcPts val="0"/>
                        </a:spcBef>
                        <a:spcAft>
                          <a:spcPts val="0"/>
                        </a:spcAft>
                        <a:buClr>
                          <a:schemeClr val="dk1"/>
                        </a:buClr>
                        <a:buSzPts val="2400"/>
                        <a:buFont typeface="Arial"/>
                        <a:buNone/>
                      </a:pPr>
                      <a:r>
                        <a:rPr lang="en-GB" sz="2400" u="none" cap="none" strike="noStrike">
                          <a:latin typeface="Arial"/>
                          <a:ea typeface="Arial"/>
                          <a:cs typeface="Arial"/>
                          <a:sym typeface="Arial"/>
                        </a:rPr>
                        <a:t>Di chuyển sản phẩm giữa các cửa hàng để kiểm tra hoặc đổi trả. Nhân viên phải đến nhà khách hàng kiểm tra sản phẩm lớn/nặng. </a:t>
                      </a:r>
                      <a:endParaRPr sz="2400" u="none" cap="none" strike="noStrike">
                        <a:latin typeface="Arial"/>
                        <a:ea typeface="Arial"/>
                        <a:cs typeface="Arial"/>
                        <a:sym typeface="Arial"/>
                      </a:endParaRPr>
                    </a:p>
                  </a:txBody>
                  <a:tcPr marT="0" marB="0" marR="0" marL="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13" name="Shape 913"/>
        <p:cNvGrpSpPr/>
        <p:nvPr/>
      </p:nvGrpSpPr>
      <p:grpSpPr>
        <a:xfrm>
          <a:off x="0" y="0"/>
          <a:ext cx="0" cy="0"/>
          <a:chOff x="0" y="0"/>
          <a:chExt cx="0" cy="0"/>
        </a:xfrm>
      </p:grpSpPr>
      <p:sp>
        <p:nvSpPr>
          <p:cNvPr id="914" name="Google Shape;914;p35"/>
          <p:cNvSpPr/>
          <p:nvPr/>
        </p:nvSpPr>
        <p:spPr>
          <a:xfrm>
            <a:off x="8452557" y="-977630"/>
            <a:ext cx="8806743" cy="12451830"/>
          </a:xfrm>
          <a:custGeom>
            <a:rect b="b" l="l" r="r" t="t"/>
            <a:pathLst>
              <a:path extrusionOk="0" h="12451830" w="8806743">
                <a:moveTo>
                  <a:pt x="0" y="0"/>
                </a:moveTo>
                <a:lnTo>
                  <a:pt x="8806743" y="0"/>
                </a:lnTo>
                <a:lnTo>
                  <a:pt x="8806743" y="12451831"/>
                </a:lnTo>
                <a:lnTo>
                  <a:pt x="0" y="1245183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35"/>
          <p:cNvSpPr txBox="1"/>
          <p:nvPr/>
        </p:nvSpPr>
        <p:spPr>
          <a:xfrm>
            <a:off x="717954" y="3302695"/>
            <a:ext cx="5923251" cy="3643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PHÂN TÍCH ĐỊNH LƯƠNG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19" name="Shape 919"/>
        <p:cNvGrpSpPr/>
        <p:nvPr/>
      </p:nvGrpSpPr>
      <p:grpSpPr>
        <a:xfrm>
          <a:off x="0" y="0"/>
          <a:ext cx="0" cy="0"/>
          <a:chOff x="0" y="0"/>
          <a:chExt cx="0" cy="0"/>
        </a:xfrm>
      </p:grpSpPr>
      <p:sp>
        <p:nvSpPr>
          <p:cNvPr id="920" name="Google Shape;920;p36"/>
          <p:cNvSpPr/>
          <p:nvPr/>
        </p:nvSpPr>
        <p:spPr>
          <a:xfrm>
            <a:off x="8531635" y="-1026511"/>
            <a:ext cx="8727665" cy="12340022"/>
          </a:xfrm>
          <a:custGeom>
            <a:rect b="b" l="l" r="r" t="t"/>
            <a:pathLst>
              <a:path extrusionOk="0" h="12340022" w="8727665">
                <a:moveTo>
                  <a:pt x="0" y="0"/>
                </a:moveTo>
                <a:lnTo>
                  <a:pt x="8727665" y="0"/>
                </a:lnTo>
                <a:lnTo>
                  <a:pt x="8727665" y="12340022"/>
                </a:lnTo>
                <a:lnTo>
                  <a:pt x="0" y="123400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36"/>
          <p:cNvSpPr txBox="1"/>
          <p:nvPr/>
        </p:nvSpPr>
        <p:spPr>
          <a:xfrm>
            <a:off x="717954" y="3302695"/>
            <a:ext cx="5923251" cy="3643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PHÂN TÍCH CHI PHÍ</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25" name="Shape 925"/>
        <p:cNvGrpSpPr/>
        <p:nvPr/>
      </p:nvGrpSpPr>
      <p:grpSpPr>
        <a:xfrm>
          <a:off x="0" y="0"/>
          <a:ext cx="0" cy="0"/>
          <a:chOff x="0" y="0"/>
          <a:chExt cx="0" cy="0"/>
        </a:xfrm>
      </p:grpSpPr>
      <p:grpSp>
        <p:nvGrpSpPr>
          <p:cNvPr id="926" name="Google Shape;926;p37"/>
          <p:cNvGrpSpPr/>
          <p:nvPr/>
        </p:nvGrpSpPr>
        <p:grpSpPr>
          <a:xfrm rot="4128451">
            <a:off x="9128684" y="4425178"/>
            <a:ext cx="3086100" cy="10934750"/>
            <a:chOff x="0" y="-38100"/>
            <a:chExt cx="812800" cy="2879934"/>
          </a:xfrm>
        </p:grpSpPr>
        <p:sp>
          <p:nvSpPr>
            <p:cNvPr id="927" name="Google Shape;927;p37"/>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37"/>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29" name="Google Shape;929;p37"/>
          <p:cNvGrpSpPr/>
          <p:nvPr/>
        </p:nvGrpSpPr>
        <p:grpSpPr>
          <a:xfrm rot="5400000">
            <a:off x="3397883" y="5333975"/>
            <a:ext cx="3086100" cy="10934750"/>
            <a:chOff x="0" y="-38100"/>
            <a:chExt cx="812800" cy="2879934"/>
          </a:xfrm>
        </p:grpSpPr>
        <p:sp>
          <p:nvSpPr>
            <p:cNvPr id="930" name="Google Shape;930;p37"/>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37"/>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32" name="Google Shape;932;p37"/>
          <p:cNvGrpSpPr/>
          <p:nvPr/>
        </p:nvGrpSpPr>
        <p:grpSpPr>
          <a:xfrm rot="2821387">
            <a:off x="17543432" y="-4980272"/>
            <a:ext cx="3240377" cy="10934750"/>
            <a:chOff x="0" y="-38100"/>
            <a:chExt cx="853433" cy="2879934"/>
          </a:xfrm>
        </p:grpSpPr>
        <p:sp>
          <p:nvSpPr>
            <p:cNvPr id="933" name="Google Shape;933;p37"/>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37"/>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35" name="Google Shape;935;p37"/>
          <p:cNvGrpSpPr/>
          <p:nvPr/>
        </p:nvGrpSpPr>
        <p:grpSpPr>
          <a:xfrm>
            <a:off x="12908415" y="2427078"/>
            <a:ext cx="5170035" cy="7074109"/>
            <a:chOff x="0" y="0"/>
            <a:chExt cx="812800" cy="1112146"/>
          </a:xfrm>
        </p:grpSpPr>
        <p:sp>
          <p:nvSpPr>
            <p:cNvPr id="936" name="Google Shape;936;p37"/>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37"/>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8" name="Google Shape;938;p37"/>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18766" r="-18767"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39" name="Google Shape;939;p37"/>
          <p:cNvGrpSpPr/>
          <p:nvPr/>
        </p:nvGrpSpPr>
        <p:grpSpPr>
          <a:xfrm>
            <a:off x="1028700" y="8219132"/>
            <a:ext cx="271755" cy="271755"/>
            <a:chOff x="0" y="0"/>
            <a:chExt cx="812800" cy="812800"/>
          </a:xfrm>
        </p:grpSpPr>
        <p:sp>
          <p:nvSpPr>
            <p:cNvPr id="940" name="Google Shape;940;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3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2" name="Google Shape;942;p37"/>
          <p:cNvGrpSpPr/>
          <p:nvPr/>
        </p:nvGrpSpPr>
        <p:grpSpPr>
          <a:xfrm>
            <a:off x="1484265" y="8219132"/>
            <a:ext cx="271755" cy="271755"/>
            <a:chOff x="0" y="0"/>
            <a:chExt cx="812800" cy="812800"/>
          </a:xfrm>
        </p:grpSpPr>
        <p:sp>
          <p:nvSpPr>
            <p:cNvPr id="943" name="Google Shape;943;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3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5" name="Google Shape;945;p37"/>
          <p:cNvGrpSpPr/>
          <p:nvPr/>
        </p:nvGrpSpPr>
        <p:grpSpPr>
          <a:xfrm>
            <a:off x="1940019" y="8219132"/>
            <a:ext cx="271755" cy="271755"/>
            <a:chOff x="0" y="0"/>
            <a:chExt cx="812800" cy="812800"/>
          </a:xfrm>
        </p:grpSpPr>
        <p:sp>
          <p:nvSpPr>
            <p:cNvPr id="946" name="Google Shape;946;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3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8" name="Google Shape;948;p37"/>
          <p:cNvSpPr txBox="1"/>
          <p:nvPr/>
        </p:nvSpPr>
        <p:spPr>
          <a:xfrm>
            <a:off x="1028700" y="990600"/>
            <a:ext cx="9736352" cy="2500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QUY TRÌNH TUYỂN DỤNG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52" name="Shape 952"/>
        <p:cNvGrpSpPr/>
        <p:nvPr/>
      </p:nvGrpSpPr>
      <p:grpSpPr>
        <a:xfrm>
          <a:off x="0" y="0"/>
          <a:ext cx="0" cy="0"/>
          <a:chOff x="0" y="0"/>
          <a:chExt cx="0" cy="0"/>
        </a:xfrm>
      </p:grpSpPr>
      <p:sp>
        <p:nvSpPr>
          <p:cNvPr id="953" name="Google Shape;953;p38"/>
          <p:cNvSpPr/>
          <p:nvPr/>
        </p:nvSpPr>
        <p:spPr>
          <a:xfrm>
            <a:off x="255788" y="2519728"/>
            <a:ext cx="17776423" cy="2852964"/>
          </a:xfrm>
          <a:custGeom>
            <a:rect b="b" l="l" r="r" t="t"/>
            <a:pathLst>
              <a:path extrusionOk="0" h="2852964" w="17776423">
                <a:moveTo>
                  <a:pt x="0" y="0"/>
                </a:moveTo>
                <a:lnTo>
                  <a:pt x="17776424" y="0"/>
                </a:lnTo>
                <a:lnTo>
                  <a:pt x="17776424" y="2852964"/>
                </a:lnTo>
                <a:lnTo>
                  <a:pt x="0" y="2852964"/>
                </a:lnTo>
                <a:lnTo>
                  <a:pt x="0" y="0"/>
                </a:lnTo>
                <a:close/>
              </a:path>
            </a:pathLst>
          </a:custGeom>
          <a:blipFill rotWithShape="1">
            <a:blip r:embed="rId3">
              <a:alphaModFix/>
            </a:blip>
            <a:stretch>
              <a:fillRect b="-5297" l="0" r="0" t="-5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38"/>
          <p:cNvSpPr txBox="1"/>
          <p:nvPr/>
        </p:nvSpPr>
        <p:spPr>
          <a:xfrm>
            <a:off x="828396" y="348200"/>
            <a:ext cx="14334159"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MÔ TẢ QUY TRÌNH</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58" name="Shape 958"/>
        <p:cNvGrpSpPr/>
        <p:nvPr/>
      </p:nvGrpSpPr>
      <p:grpSpPr>
        <a:xfrm>
          <a:off x="0" y="0"/>
          <a:ext cx="0" cy="0"/>
          <a:chOff x="0" y="0"/>
          <a:chExt cx="0" cy="0"/>
        </a:xfrm>
      </p:grpSpPr>
      <p:sp>
        <p:nvSpPr>
          <p:cNvPr id="959" name="Google Shape;959;p39"/>
          <p:cNvSpPr/>
          <p:nvPr/>
        </p:nvSpPr>
        <p:spPr>
          <a:xfrm>
            <a:off x="160565" y="2011612"/>
            <a:ext cx="17966870" cy="5846366"/>
          </a:xfrm>
          <a:custGeom>
            <a:rect b="b" l="l" r="r" t="t"/>
            <a:pathLst>
              <a:path extrusionOk="0" h="5846366" w="17966870">
                <a:moveTo>
                  <a:pt x="0" y="0"/>
                </a:moveTo>
                <a:lnTo>
                  <a:pt x="17966870" y="0"/>
                </a:lnTo>
                <a:lnTo>
                  <a:pt x="17966870" y="5846366"/>
                </a:lnTo>
                <a:lnTo>
                  <a:pt x="0" y="5846366"/>
                </a:lnTo>
                <a:lnTo>
                  <a:pt x="0" y="0"/>
                </a:lnTo>
                <a:close/>
              </a:path>
            </a:pathLst>
          </a:custGeom>
          <a:blipFill rotWithShape="1">
            <a:blip r:embed="rId3">
              <a:alphaModFix/>
            </a:blip>
            <a:stretch>
              <a:fillRect b="0" l="-1189" r="-1190" t="-2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39"/>
          <p:cNvSpPr txBox="1"/>
          <p:nvPr/>
        </p:nvSpPr>
        <p:spPr>
          <a:xfrm>
            <a:off x="828396" y="348200"/>
            <a:ext cx="7665900"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SƠ ĐỒ BPMN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233" name="Shape 233"/>
        <p:cNvGrpSpPr/>
        <p:nvPr/>
      </p:nvGrpSpPr>
      <p:grpSpPr>
        <a:xfrm>
          <a:off x="0" y="0"/>
          <a:ext cx="0" cy="0"/>
          <a:chOff x="0" y="0"/>
          <a:chExt cx="0" cy="0"/>
        </a:xfrm>
      </p:grpSpPr>
      <p:grpSp>
        <p:nvGrpSpPr>
          <p:cNvPr id="234" name="Google Shape;234;p4"/>
          <p:cNvGrpSpPr/>
          <p:nvPr/>
        </p:nvGrpSpPr>
        <p:grpSpPr>
          <a:xfrm rot="4128451">
            <a:off x="9128684" y="4425178"/>
            <a:ext cx="3086100" cy="10934750"/>
            <a:chOff x="0" y="-38100"/>
            <a:chExt cx="812800" cy="2879934"/>
          </a:xfrm>
        </p:grpSpPr>
        <p:sp>
          <p:nvSpPr>
            <p:cNvPr id="235" name="Google Shape;235;p4"/>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4"/>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7" name="Google Shape;237;p4"/>
          <p:cNvGrpSpPr/>
          <p:nvPr/>
        </p:nvGrpSpPr>
        <p:grpSpPr>
          <a:xfrm rot="5400000">
            <a:off x="3397883" y="5333975"/>
            <a:ext cx="3086100" cy="10934750"/>
            <a:chOff x="0" y="-38100"/>
            <a:chExt cx="812800" cy="2879934"/>
          </a:xfrm>
        </p:grpSpPr>
        <p:sp>
          <p:nvSpPr>
            <p:cNvPr id="238" name="Google Shape;238;p4"/>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4"/>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0" name="Google Shape;240;p4"/>
          <p:cNvGrpSpPr/>
          <p:nvPr/>
        </p:nvGrpSpPr>
        <p:grpSpPr>
          <a:xfrm rot="2821387">
            <a:off x="17543432" y="-4980272"/>
            <a:ext cx="3240377" cy="10934750"/>
            <a:chOff x="0" y="-38100"/>
            <a:chExt cx="853433" cy="2879934"/>
          </a:xfrm>
        </p:grpSpPr>
        <p:sp>
          <p:nvSpPr>
            <p:cNvPr id="241" name="Google Shape;241;p4"/>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4"/>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3" name="Google Shape;243;p4"/>
          <p:cNvGrpSpPr/>
          <p:nvPr/>
        </p:nvGrpSpPr>
        <p:grpSpPr>
          <a:xfrm>
            <a:off x="12908415" y="2427078"/>
            <a:ext cx="5170035" cy="7074109"/>
            <a:chOff x="0" y="0"/>
            <a:chExt cx="812800" cy="1112146"/>
          </a:xfrm>
        </p:grpSpPr>
        <p:sp>
          <p:nvSpPr>
            <p:cNvPr id="244" name="Google Shape;244;p4"/>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4"/>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6" name="Google Shape;246;p4"/>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7" name="Google Shape;247;p4"/>
          <p:cNvGrpSpPr/>
          <p:nvPr/>
        </p:nvGrpSpPr>
        <p:grpSpPr>
          <a:xfrm>
            <a:off x="1028700" y="8219132"/>
            <a:ext cx="271755" cy="271755"/>
            <a:chOff x="0" y="0"/>
            <a:chExt cx="812800" cy="812800"/>
          </a:xfrm>
        </p:grpSpPr>
        <p:sp>
          <p:nvSpPr>
            <p:cNvPr id="248" name="Google Shape;248;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0" name="Google Shape;250;p4"/>
          <p:cNvGrpSpPr/>
          <p:nvPr/>
        </p:nvGrpSpPr>
        <p:grpSpPr>
          <a:xfrm>
            <a:off x="1484265" y="8219132"/>
            <a:ext cx="271755" cy="271755"/>
            <a:chOff x="0" y="0"/>
            <a:chExt cx="812800" cy="812800"/>
          </a:xfrm>
        </p:grpSpPr>
        <p:sp>
          <p:nvSpPr>
            <p:cNvPr id="251" name="Google Shape;25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3" name="Google Shape;253;p4"/>
          <p:cNvGrpSpPr/>
          <p:nvPr/>
        </p:nvGrpSpPr>
        <p:grpSpPr>
          <a:xfrm>
            <a:off x="1940019" y="8219132"/>
            <a:ext cx="271755" cy="271755"/>
            <a:chOff x="0" y="0"/>
            <a:chExt cx="812800" cy="812800"/>
          </a:xfrm>
        </p:grpSpPr>
        <p:sp>
          <p:nvSpPr>
            <p:cNvPr id="254" name="Google Shape;25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6" name="Google Shape;256;p4"/>
          <p:cNvSpPr txBox="1"/>
          <p:nvPr/>
        </p:nvSpPr>
        <p:spPr>
          <a:xfrm>
            <a:off x="1028700" y="1076325"/>
            <a:ext cx="9736352" cy="2308324"/>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GIỚI THIỆU VỀ BÁCH HOÁ XANH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64" name="Shape 964"/>
        <p:cNvGrpSpPr/>
        <p:nvPr/>
      </p:nvGrpSpPr>
      <p:grpSpPr>
        <a:xfrm>
          <a:off x="0" y="0"/>
          <a:ext cx="0" cy="0"/>
          <a:chOff x="0" y="0"/>
          <a:chExt cx="0" cy="0"/>
        </a:xfrm>
      </p:grpSpPr>
      <p:sp>
        <p:nvSpPr>
          <p:cNvPr id="965" name="Google Shape;965;p40"/>
          <p:cNvSpPr txBox="1"/>
          <p:nvPr/>
        </p:nvSpPr>
        <p:spPr>
          <a:xfrm>
            <a:off x="842704" y="2873990"/>
            <a:ext cx="4924666" cy="5770811"/>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GIÁ </a:t>
            </a:r>
            <a:endParaRPr/>
          </a:p>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TRỊ </a:t>
            </a:r>
            <a:endParaRPr/>
          </a:p>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GIA TĂNG</a:t>
            </a:r>
            <a:endParaRPr/>
          </a:p>
          <a:p>
            <a:pPr indent="0" lvl="0" marL="0" marR="0" rtl="0" algn="l">
              <a:lnSpc>
                <a:spcPct val="103997"/>
              </a:lnSpc>
              <a:spcBef>
                <a:spcPts val="0"/>
              </a:spcBef>
              <a:spcAft>
                <a:spcPts val="0"/>
              </a:spcAft>
              <a:buNone/>
            </a:pPr>
            <a:r>
              <a:t/>
            </a:r>
            <a:endParaRPr b="1" sz="8681">
              <a:solidFill>
                <a:srgbClr val="F2CE3C"/>
              </a:solidFill>
              <a:latin typeface="Arial"/>
              <a:ea typeface="Arial"/>
              <a:cs typeface="Arial"/>
              <a:sym typeface="Arial"/>
            </a:endParaRPr>
          </a:p>
        </p:txBody>
      </p:sp>
      <p:graphicFrame>
        <p:nvGraphicFramePr>
          <p:cNvPr id="966" name="Google Shape;966;p40"/>
          <p:cNvGraphicFramePr/>
          <p:nvPr/>
        </p:nvGraphicFramePr>
        <p:xfrm>
          <a:off x="6271111" y="1952857"/>
          <a:ext cx="3000000" cy="3000000"/>
        </p:xfrm>
        <a:graphic>
          <a:graphicData uri="http://schemas.openxmlformats.org/drawingml/2006/table">
            <a:tbl>
              <a:tblPr bandRow="1" firstRow="1">
                <a:noFill/>
                <a:tableStyleId>{F9085F76-BF8B-4B46-BC23-AF510555842F}</a:tableStyleId>
              </a:tblPr>
              <a:tblGrid>
                <a:gridCol w="5263250"/>
                <a:gridCol w="3755575"/>
                <a:gridCol w="2155375"/>
              </a:tblGrid>
              <a:tr h="370850">
                <a:tc>
                  <a:txBody>
                    <a:bodyPr/>
                    <a:lstStyle/>
                    <a:p>
                      <a:pPr indent="0" lvl="0" marL="0" marR="0" rtl="0" algn="ctr">
                        <a:lnSpc>
                          <a:spcPct val="150000"/>
                        </a:lnSpc>
                        <a:spcBef>
                          <a:spcPts val="0"/>
                        </a:spcBef>
                        <a:spcAft>
                          <a:spcPts val="0"/>
                        </a:spcAft>
                        <a:buClr>
                          <a:srgbClr val="000000"/>
                        </a:buClr>
                        <a:buSzPts val="2000"/>
                        <a:buFont typeface="Arial"/>
                        <a:buNone/>
                      </a:pPr>
                      <a:r>
                        <a:rPr b="1" lang="en-GB" sz="2000" u="none" cap="none" strike="noStrike">
                          <a:solidFill>
                            <a:srgbClr val="000000"/>
                          </a:solidFill>
                          <a:latin typeface="Arial"/>
                          <a:ea typeface="Arial"/>
                          <a:cs typeface="Arial"/>
                          <a:sym typeface="Arial"/>
                        </a:rPr>
                        <a:t>Hoạt động</a:t>
                      </a:r>
                      <a:endParaRPr sz="2000" u="none" cap="none" strike="noStrike">
                        <a:latin typeface="Arial"/>
                        <a:ea typeface="Arial"/>
                        <a:cs typeface="Arial"/>
                        <a:sym typeface="Arial"/>
                      </a:endParaRPr>
                    </a:p>
                  </a:txBody>
                  <a:tcPr marT="0" marB="0" marR="68575" marL="68575"/>
                </a:tc>
                <a:tc>
                  <a:txBody>
                    <a:bodyPr/>
                    <a:lstStyle/>
                    <a:p>
                      <a:pPr indent="0" lvl="0" marL="66675" marR="0" rtl="0" algn="ctr">
                        <a:lnSpc>
                          <a:spcPct val="150000"/>
                        </a:lnSpc>
                        <a:spcBef>
                          <a:spcPts val="0"/>
                        </a:spcBef>
                        <a:spcAft>
                          <a:spcPts val="0"/>
                        </a:spcAft>
                        <a:buClr>
                          <a:srgbClr val="000000"/>
                        </a:buClr>
                        <a:buSzPts val="2000"/>
                        <a:buFont typeface="Arial"/>
                        <a:buNone/>
                      </a:pPr>
                      <a:r>
                        <a:rPr b="1" lang="en-GB" sz="2000" u="none" cap="none" strike="noStrike">
                          <a:solidFill>
                            <a:srgbClr val="000000"/>
                          </a:solidFill>
                          <a:latin typeface="Arial"/>
                          <a:ea typeface="Arial"/>
                          <a:cs typeface="Arial"/>
                          <a:sym typeface="Arial"/>
                        </a:rPr>
                        <a:t>Người thực hiện</a:t>
                      </a:r>
                      <a:endParaRPr sz="2000" u="none" cap="none" strike="noStrike">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2000"/>
                        <a:buFont typeface="Arial"/>
                        <a:buNone/>
                      </a:pPr>
                      <a:r>
                        <a:rPr b="1" lang="en-GB" sz="2000" u="none" cap="none" strike="noStrike">
                          <a:solidFill>
                            <a:srgbClr val="000000"/>
                          </a:solidFill>
                          <a:latin typeface="Arial"/>
                          <a:ea typeface="Arial"/>
                          <a:cs typeface="Arial"/>
                          <a:sym typeface="Arial"/>
                        </a:rPr>
                        <a:t>Loại giá trị</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Đề xuất tuyển nhân viên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Quản lý cửa hàng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Xem xét đề xuất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Ban lãnh đạo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BVA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Lên danh sách vị trí cần tuyển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Phòng nhân sự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BVA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Đăng tin tuyển dụng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Phòng nhân sự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BVA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Ứng tuyển online qua website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Ứng viên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Nhận hồ sơ ứng tuyển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Phòng nhân sự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Thời gian chờ 7-10 ngày  </a:t>
                      </a:r>
                      <a:endParaRPr sz="20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Ứng viên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NVA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Sàng lọc hồ sơ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Phòng nhân sự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BVA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Gửi thư mời phỏng vấn  </a:t>
                      </a:r>
                      <a:endParaRPr sz="20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Phòng nhân sự  </a:t>
                      </a:r>
                      <a:endParaRPr sz="2000" u="none" cap="none" strike="noStrike">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Phỏng vấn ứng viên (Online hoặc trực tiếp) </a:t>
                      </a:r>
                      <a:endParaRPr sz="20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Phòng nhân sự  </a:t>
                      </a:r>
                      <a:endParaRPr sz="2000" u="none" cap="none" strike="noStrike">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Chờ kết quả  </a:t>
                      </a:r>
                      <a:endParaRPr sz="20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Ứng viên  </a:t>
                      </a:r>
                      <a:endParaRPr sz="2000" u="none" cap="none" strike="noStrike">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NVA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Gửi thư mời nhận việc  </a:t>
                      </a:r>
                      <a:endParaRPr sz="20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Phòng nhân sự  </a:t>
                      </a:r>
                      <a:endParaRPr sz="2000" u="none" cap="none" strike="noStrike">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Nhận thư thử việc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Ứng viên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Thử việc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Ứng viên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Sắp xếp, hướng dẫn việc cho ứng viên  </a:t>
                      </a:r>
                      <a:endParaRPr sz="2000" u="none" cap="none" strike="noStrike">
                        <a:latin typeface="Arial"/>
                        <a:ea typeface="Arial"/>
                        <a:cs typeface="Arial"/>
                        <a:sym typeface="Arial"/>
                      </a:endParaRPr>
                    </a:p>
                  </a:txBody>
                  <a:tcPr marT="0" marB="0" marR="68575" marL="68575" anchor="ctr"/>
                </a:tc>
                <a:tc>
                  <a:txBody>
                    <a:bodyPr/>
                    <a:lstStyle/>
                    <a:p>
                      <a:pPr indent="0" lvl="0" marL="3810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Quản lý cửa hàng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Đánh giá quá trình thử việc  </a:t>
                      </a:r>
                      <a:endParaRPr sz="2000" u="none" cap="none" strike="noStrike">
                        <a:latin typeface="Arial"/>
                        <a:ea typeface="Arial"/>
                        <a:cs typeface="Arial"/>
                        <a:sym typeface="Arial"/>
                      </a:endParaRPr>
                    </a:p>
                  </a:txBody>
                  <a:tcPr marT="0" marB="0" marR="68575" marL="68575" anchor="ctr"/>
                </a:tc>
                <a:tc>
                  <a:txBody>
                    <a:bodyPr/>
                    <a:lstStyle/>
                    <a:p>
                      <a:pPr indent="0" lvl="0" marL="3810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Quản lý cửa hàng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BVA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Gửi đánh giá thử việc  </a:t>
                      </a:r>
                      <a:endParaRPr sz="2000" u="none" cap="none" strike="noStrike">
                        <a:latin typeface="Arial"/>
                        <a:ea typeface="Arial"/>
                        <a:cs typeface="Arial"/>
                        <a:sym typeface="Arial"/>
                      </a:endParaRPr>
                    </a:p>
                  </a:txBody>
                  <a:tcPr marT="0" marB="0" marR="68575" marL="68575" anchor="ctr"/>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Quản lý cửa hàng  </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r h="370850">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Ký hợp đồng chính thức  </a:t>
                      </a:r>
                      <a:endParaRPr sz="20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Phòng nhân sự và Ứng viên  </a:t>
                      </a:r>
                      <a:endParaRPr sz="2000" u="none" cap="none" strike="noStrike">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2000"/>
                        <a:buFont typeface="Arial"/>
                        <a:buNone/>
                      </a:pPr>
                      <a:r>
                        <a:rPr lang="en-GB" sz="2000" u="none" cap="none" strike="noStrike">
                          <a:solidFill>
                            <a:srgbClr val="000000"/>
                          </a:solidFill>
                          <a:latin typeface="Arial"/>
                          <a:ea typeface="Arial"/>
                          <a:cs typeface="Arial"/>
                          <a:sym typeface="Arial"/>
                        </a:rPr>
                        <a:t>VA</a:t>
                      </a:r>
                      <a:endParaRPr sz="2000" u="none" cap="none" strike="noStrike">
                        <a:latin typeface="Arial"/>
                        <a:ea typeface="Arial"/>
                        <a:cs typeface="Arial"/>
                        <a:sym typeface="Arial"/>
                      </a:endParaRPr>
                    </a:p>
                  </a:txBody>
                  <a:tcPr marT="0" marB="0" marR="68575" marL="6857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70" name="Shape 970"/>
        <p:cNvGrpSpPr/>
        <p:nvPr/>
      </p:nvGrpSpPr>
      <p:grpSpPr>
        <a:xfrm>
          <a:off x="0" y="0"/>
          <a:ext cx="0" cy="0"/>
          <a:chOff x="0" y="0"/>
          <a:chExt cx="0" cy="0"/>
        </a:xfrm>
      </p:grpSpPr>
      <p:sp>
        <p:nvSpPr>
          <p:cNvPr id="971" name="Google Shape;971;p41"/>
          <p:cNvSpPr txBox="1"/>
          <p:nvPr/>
        </p:nvSpPr>
        <p:spPr>
          <a:xfrm>
            <a:off x="842704" y="434045"/>
            <a:ext cx="16236039"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LÃNG PHÍ</a:t>
            </a:r>
            <a:endParaRPr/>
          </a:p>
        </p:txBody>
      </p:sp>
      <p:graphicFrame>
        <p:nvGraphicFramePr>
          <p:cNvPr id="972" name="Google Shape;972;p41"/>
          <p:cNvGraphicFramePr/>
          <p:nvPr/>
        </p:nvGraphicFramePr>
        <p:xfrm>
          <a:off x="2046514" y="1791554"/>
          <a:ext cx="3000000" cy="3000000"/>
        </p:xfrm>
        <a:graphic>
          <a:graphicData uri="http://schemas.openxmlformats.org/drawingml/2006/table">
            <a:tbl>
              <a:tblPr bandRow="1" firstRow="1">
                <a:noFill/>
                <a:tableStyleId>{F9085F76-BF8B-4B46-BC23-AF510555842F}</a:tableStyleId>
              </a:tblPr>
              <a:tblGrid>
                <a:gridCol w="3200200"/>
                <a:gridCol w="10994775"/>
              </a:tblGrid>
              <a:tr h="370850">
                <a:tc>
                  <a:txBody>
                    <a:bodyPr/>
                    <a:lstStyle/>
                    <a:p>
                      <a:pPr indent="0" lvl="0" marL="0" marR="47625" rtl="0" algn="ctr">
                        <a:lnSpc>
                          <a:spcPct val="150000"/>
                        </a:lnSpc>
                        <a:spcBef>
                          <a:spcPts val="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Loại lãng phí</a:t>
                      </a:r>
                      <a:endParaRPr sz="1400" u="none" cap="none" strike="noStrike">
                        <a:latin typeface="Arial"/>
                        <a:ea typeface="Arial"/>
                        <a:cs typeface="Arial"/>
                        <a:sym typeface="Arial"/>
                      </a:endParaRPr>
                    </a:p>
                  </a:txBody>
                  <a:tcPr marT="0" marB="0" marR="68575" marL="68575" anchor="ctr"/>
                </a:tc>
                <a:tc>
                  <a:txBody>
                    <a:bodyPr/>
                    <a:lstStyle/>
                    <a:p>
                      <a:pPr indent="0" lvl="0" marL="0" marR="38100" rtl="0" algn="ctr">
                        <a:lnSpc>
                          <a:spcPct val="150000"/>
                        </a:lnSpc>
                        <a:spcBef>
                          <a:spcPts val="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Thể hiện trong quy trình</a:t>
                      </a:r>
                      <a:endParaRPr sz="1400" u="none" cap="none" strike="noStrike">
                        <a:latin typeface="Arial"/>
                        <a:ea typeface="Arial"/>
                        <a:cs typeface="Arial"/>
                        <a:sym typeface="Arial"/>
                      </a:endParaRPr>
                    </a:p>
                  </a:txBody>
                  <a:tcPr marT="0" marB="0" marR="68575" marL="68575" anchor="ctr"/>
                </a:tc>
              </a:tr>
              <a:tr h="370850">
                <a:tc>
                  <a:txBody>
                    <a:bodyPr/>
                    <a:lstStyle/>
                    <a:p>
                      <a:pPr indent="0" lvl="0" marL="0" marR="0" rtl="0" algn="ctr">
                        <a:lnSpc>
                          <a:spcPct val="150000"/>
                        </a:lnSpc>
                        <a:spcBef>
                          <a:spcPts val="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Unnecessary Transportation</a:t>
                      </a:r>
                      <a:endParaRPr sz="1400" u="none" cap="none" strike="noStrike">
                        <a:latin typeface="Arial"/>
                        <a:ea typeface="Arial"/>
                        <a:cs typeface="Arial"/>
                        <a:sym typeface="Arial"/>
                      </a:endParaRPr>
                    </a:p>
                  </a:txBody>
                  <a:tcPr marT="0" marB="0" marR="68575" marL="68575"/>
                </a:tc>
                <a:tc>
                  <a:txBody>
                    <a:bodyPr/>
                    <a:lstStyle/>
                    <a:p>
                      <a:pPr indent="0" lvl="0" marL="0" marR="38100" rtl="0" algn="just">
                        <a:lnSpc>
                          <a:spcPct val="150000"/>
                        </a:lnSpc>
                        <a:spcBef>
                          <a:spcPts val="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Hồ sơ qua nhiều kênh: Ứng viên có thể nộp hồ sơ qua website, email, tạo ra việc di chuyển thông tin qua nhiều nền tảng khác nhau </a:t>
                      </a:r>
                      <a:endParaRPr sz="1400" u="none" cap="none" strike="noStrike">
                        <a:latin typeface="Arial"/>
                        <a:ea typeface="Arial"/>
                        <a:cs typeface="Arial"/>
                        <a:sym typeface="Arial"/>
                      </a:endParaRPr>
                    </a:p>
                    <a:p>
                      <a:pPr indent="0" lvl="0" marL="0" marR="3810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Thông tin truyền tay nhiều lần: Thông tin ứng viên được chuyển từ HR → Ban lãnh đạo → HR → Quản lý cửa hàng → HR (ký hợp đồng) </a:t>
                      </a:r>
                      <a:endParaRPr sz="1400" u="none" cap="none" strike="noStrike">
                        <a:latin typeface="Arial"/>
                        <a:ea typeface="Arial"/>
                        <a:cs typeface="Arial"/>
                        <a:sym typeface="Arial"/>
                      </a:endParaRPr>
                    </a:p>
                    <a:p>
                      <a:pPr indent="0" lvl="0" marL="0" marR="3810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Phỏng vấn trực tiếp không cần thiết: Một số vị trí có thể sàng lọc hiệu quả qua phỏng vấn trực tuyến nhưng vẫn yêu cầu phỏng vấn trực tiếp.  </a:t>
                      </a:r>
                      <a:endParaRPr sz="1400" u="none" cap="none" strike="noStrike">
                        <a:latin typeface="Arial"/>
                        <a:ea typeface="Arial"/>
                        <a:cs typeface="Arial"/>
                        <a:sym typeface="Arial"/>
                      </a:endParaRPr>
                    </a:p>
                  </a:txBody>
                  <a:tcPr marT="0" marB="0" marR="68575" marL="68575" anchor="b"/>
                </a:tc>
              </a:tr>
              <a:tr h="370850">
                <a:tc>
                  <a:txBody>
                    <a:bodyPr/>
                    <a:lstStyle/>
                    <a:p>
                      <a:pPr indent="0" lvl="0" marL="0" marR="47625" rtl="0" algn="ctr">
                        <a:lnSpc>
                          <a:spcPct val="150000"/>
                        </a:lnSpc>
                        <a:spcBef>
                          <a:spcPts val="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Inventory</a:t>
                      </a:r>
                      <a:endParaRPr sz="14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Danh sách vị trí cần tuyển: HR phải lập danh sách và lưu trữ thông tin các vị trí trong thời gian chờ phê duyệt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Hồ sơ ứng viên tồn đọng khi chờ sàng lọc (7–10 ngày), chờ kết quả phỏng vấn.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Thông tin ứng viên đậu phỏng vấn: Lưu trữ thông tin ứng viên trong thời gian chờ sắp xếp công việc và thử việc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a:t>
                      </a:r>
                      <a:endParaRPr sz="1400" u="none" cap="none" strike="noStrike">
                        <a:latin typeface="Arial"/>
                        <a:ea typeface="Arial"/>
                        <a:cs typeface="Arial"/>
                        <a:sym typeface="Arial"/>
                      </a:endParaRPr>
                    </a:p>
                  </a:txBody>
                  <a:tcPr marT="0" marB="0" marR="68575" marL="68575"/>
                </a:tc>
              </a:tr>
              <a:tr h="370850">
                <a:tc>
                  <a:txBody>
                    <a:bodyPr/>
                    <a:lstStyle/>
                    <a:p>
                      <a:pPr indent="0" lvl="0" marL="0" marR="47625" rtl="0" algn="ctr">
                        <a:lnSpc>
                          <a:spcPct val="150000"/>
                        </a:lnSpc>
                        <a:spcBef>
                          <a:spcPts val="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Waiting</a:t>
                      </a:r>
                      <a:endParaRPr sz="14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Chờ phê duyệt từ ban lãnh đạo: Thời gian chờ quyết định có tuyển dụng hay không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Thời gian sàng lọc 7-10 ngày: Ứng viên và HR đều phải chờ đợi trong giai đoạn này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Chờ kết quả phỏng vấn: Ứng viên chờ thông báo qua email/SMS hoặc phải tự tra cứu  </a:t>
                      </a:r>
                      <a:endParaRPr sz="1400" u="none" cap="none" strike="noStrike">
                        <a:latin typeface="Arial"/>
                        <a:ea typeface="Arial"/>
                        <a:cs typeface="Arial"/>
                        <a:sym typeface="Arial"/>
                      </a:endParaRPr>
                    </a:p>
                  </a:txBody>
                  <a:tcPr marT="0" marB="0" marR="68575" marL="68575"/>
                </a:tc>
              </a:tr>
              <a:tr h="370850">
                <a:tc>
                  <a:txBody>
                    <a:bodyPr/>
                    <a:lstStyle/>
                    <a:p>
                      <a:pPr indent="0" lvl="0" marL="0" marR="57150" rtl="0" algn="ctr">
                        <a:lnSpc>
                          <a:spcPct val="150000"/>
                        </a:lnSpc>
                        <a:spcBef>
                          <a:spcPts val="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Defects</a:t>
                      </a:r>
                      <a:endParaRPr sz="1400" u="none" cap="none" strike="noStrike">
                        <a:latin typeface="Arial"/>
                        <a:ea typeface="Arial"/>
                        <a:cs typeface="Arial"/>
                        <a:sym typeface="Arial"/>
                      </a:endParaRPr>
                    </a:p>
                  </a:txBody>
                  <a:tcPr marT="0" marB="0" marR="68575" marL="68575"/>
                </a:tc>
                <a:tc>
                  <a:txBody>
                    <a:bodyPr/>
                    <a:lstStyle/>
                    <a:p>
                      <a:pPr indent="0" lvl="0" marL="0" marR="38100" rtl="0" algn="just">
                        <a:lnSpc>
                          <a:spcPct val="150000"/>
                        </a:lnSpc>
                        <a:spcBef>
                          <a:spcPts val="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Trong quá trình sàng lọc hồ sơ có thể bỏ sót ứng viên tiềm năng, chọn nhầm ứng viên không phù hợp dẫn đến mất thời gian phỏng vấn.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Đánh giá thử việc không chính xác.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Thiếu phản hồi tự động từ hệ thống xác nhận khi nhận hồ sơ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Ngừng tuyển dụng vì không còn nhu cầu bổ sung -&gt; Vẫn tiếp tục nhận được hồ sơ </a:t>
                      </a:r>
                      <a:endParaRPr sz="1400" u="none" cap="none" strike="noStrike">
                        <a:latin typeface="Arial"/>
                        <a:ea typeface="Arial"/>
                        <a:cs typeface="Arial"/>
                        <a:sym typeface="Arial"/>
                      </a:endParaRPr>
                    </a:p>
                  </a:txBody>
                  <a:tcPr marT="0" marB="0" marR="68575" marL="68575" anchor="ctr"/>
                </a:tc>
              </a:tr>
              <a:tr h="370850">
                <a:tc>
                  <a:txBody>
                    <a:bodyPr/>
                    <a:lstStyle/>
                    <a:p>
                      <a:pPr indent="0" lvl="0" marL="0" marR="47625" rtl="0" algn="ctr">
                        <a:lnSpc>
                          <a:spcPct val="150000"/>
                        </a:lnSpc>
                        <a:spcBef>
                          <a:spcPts val="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Over-</a:t>
                      </a:r>
                      <a:endParaRPr sz="1400" u="none" cap="none" strike="noStrike">
                        <a:latin typeface="Arial"/>
                        <a:ea typeface="Arial"/>
                        <a:cs typeface="Arial"/>
                        <a:sym typeface="Arial"/>
                      </a:endParaRPr>
                    </a:p>
                    <a:p>
                      <a:pPr indent="0" lvl="0" marL="0" marR="47625" rtl="0" algn="ctr">
                        <a:lnSpc>
                          <a:spcPct val="150000"/>
                        </a:lnSpc>
                        <a:spcBef>
                          <a:spcPts val="60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Processing</a:t>
                      </a:r>
                      <a:endParaRPr sz="14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Xử lý thủ công ở nhiều bước (lọc hồ sơ, gửi thư mời, đánh giá)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 Đăng tin tuyển dụng trên nhiều nền tảng: Có thể không cần thiết cho tất cả các vị trí </a:t>
                      </a:r>
                      <a:endParaRPr sz="1400" u="none" cap="none" strike="noStrike">
                        <a:latin typeface="Arial"/>
                        <a:ea typeface="Arial"/>
                        <a:cs typeface="Arial"/>
                        <a:sym typeface="Arial"/>
                      </a:endParaRPr>
                    </a:p>
                  </a:txBody>
                  <a:tcPr marT="0" marB="0" marR="68575" marL="68575" anchor="ctr"/>
                </a:tc>
              </a:tr>
              <a:tr h="370850">
                <a:tc>
                  <a:txBody>
                    <a:bodyPr/>
                    <a:lstStyle/>
                    <a:p>
                      <a:pPr indent="0" lvl="0" marL="0" marR="47625" rtl="0" algn="ctr">
                        <a:lnSpc>
                          <a:spcPct val="150000"/>
                        </a:lnSpc>
                        <a:spcBef>
                          <a:spcPts val="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Over-</a:t>
                      </a:r>
                      <a:endParaRPr sz="1400" u="none" cap="none" strike="noStrike">
                        <a:latin typeface="Arial"/>
                        <a:ea typeface="Arial"/>
                        <a:cs typeface="Arial"/>
                        <a:sym typeface="Arial"/>
                      </a:endParaRPr>
                    </a:p>
                    <a:p>
                      <a:pPr indent="0" lvl="0" marL="0" marR="57150" rtl="0" algn="ctr">
                        <a:lnSpc>
                          <a:spcPct val="150000"/>
                        </a:lnSpc>
                        <a:spcBef>
                          <a:spcPts val="600"/>
                        </a:spcBef>
                        <a:spcAft>
                          <a:spcPts val="0"/>
                        </a:spcAft>
                        <a:buClr>
                          <a:srgbClr val="000000"/>
                        </a:buClr>
                        <a:buSzPts val="1400"/>
                        <a:buFont typeface="Arial"/>
                        <a:buNone/>
                      </a:pPr>
                      <a:r>
                        <a:rPr b="1" lang="en-GB" sz="1400" u="none" cap="none" strike="noStrike">
                          <a:solidFill>
                            <a:srgbClr val="000000"/>
                          </a:solidFill>
                          <a:latin typeface="Arial"/>
                          <a:ea typeface="Arial"/>
                          <a:cs typeface="Arial"/>
                          <a:sym typeface="Arial"/>
                        </a:rPr>
                        <a:t>Production</a:t>
                      </a:r>
                      <a:endParaRPr sz="1400" u="none" cap="none" strike="noStrike">
                        <a:latin typeface="Arial"/>
                        <a:ea typeface="Arial"/>
                        <a:cs typeface="Arial"/>
                        <a:sym typeface="Arial"/>
                      </a:endParaRPr>
                    </a:p>
                  </a:txBody>
                  <a:tcPr marT="0" marB="0" marR="68575" marL="68575"/>
                </a:tc>
                <a:tc>
                  <a:txBody>
                    <a:bodyPr/>
                    <a:lstStyle/>
                    <a:p>
                      <a:pPr indent="0" lvl="0" marL="0" marR="0" rtl="0" algn="just">
                        <a:lnSpc>
                          <a:spcPct val="150000"/>
                        </a:lnSpc>
                        <a:spcBef>
                          <a:spcPts val="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Nhận nhiều hồ sơ quá số lượng thực tế cần thiết, gây tốn thời gian sàng lọc.  </a:t>
                      </a:r>
                      <a:endParaRPr sz="1400" u="none" cap="none" strike="noStrike">
                        <a:latin typeface="Arial"/>
                        <a:ea typeface="Arial"/>
                        <a:cs typeface="Arial"/>
                        <a:sym typeface="Arial"/>
                      </a:endParaRPr>
                    </a:p>
                    <a:p>
                      <a:pPr indent="0" lvl="0" marL="0" marR="0" rtl="0" algn="just">
                        <a:lnSpc>
                          <a:spcPct val="150000"/>
                        </a:lnSpc>
                        <a:spcBef>
                          <a:spcPts val="600"/>
                        </a:spcBef>
                        <a:spcAft>
                          <a:spcPts val="0"/>
                        </a:spcAft>
                        <a:buClr>
                          <a:srgbClr val="000000"/>
                        </a:buClr>
                        <a:buSzPts val="1400"/>
                        <a:buFont typeface="Arial"/>
                        <a:buNone/>
                      </a:pPr>
                      <a:r>
                        <a:rPr lang="en-GB" sz="1400" u="none" cap="none" strike="noStrike">
                          <a:solidFill>
                            <a:srgbClr val="000000"/>
                          </a:solidFill>
                          <a:latin typeface="Arial"/>
                          <a:ea typeface="Arial"/>
                          <a:cs typeface="Arial"/>
                          <a:sym typeface="Arial"/>
                        </a:rPr>
                        <a:t>Xử lý hồ sơ không cần thiết: Tiếp tục xử lý hồ sơ ngay cả khi đã có đủ ứng viên phù hợp </a:t>
                      </a:r>
                      <a:endParaRPr sz="1400" u="none" cap="none" strike="noStrike">
                        <a:latin typeface="Arial"/>
                        <a:ea typeface="Arial"/>
                        <a:cs typeface="Arial"/>
                        <a:sym typeface="Arial"/>
                      </a:endParaRPr>
                    </a:p>
                  </a:txBody>
                  <a:tcPr marT="0" marB="0" marR="68575" marL="6857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76" name="Shape 976"/>
        <p:cNvGrpSpPr/>
        <p:nvPr/>
      </p:nvGrpSpPr>
      <p:grpSpPr>
        <a:xfrm>
          <a:off x="0" y="0"/>
          <a:ext cx="0" cy="0"/>
          <a:chOff x="0" y="0"/>
          <a:chExt cx="0" cy="0"/>
        </a:xfrm>
      </p:grpSpPr>
      <p:sp>
        <p:nvSpPr>
          <p:cNvPr id="977" name="Google Shape;977;p42"/>
          <p:cNvSpPr/>
          <p:nvPr/>
        </p:nvSpPr>
        <p:spPr>
          <a:xfrm>
            <a:off x="245202" y="3342362"/>
            <a:ext cx="17854925" cy="5518459"/>
          </a:xfrm>
          <a:custGeom>
            <a:rect b="b" l="l" r="r" t="t"/>
            <a:pathLst>
              <a:path extrusionOk="0" h="5518459" w="17854925">
                <a:moveTo>
                  <a:pt x="0" y="0"/>
                </a:moveTo>
                <a:lnTo>
                  <a:pt x="17854925" y="0"/>
                </a:lnTo>
                <a:lnTo>
                  <a:pt x="17854925" y="5518459"/>
                </a:lnTo>
                <a:lnTo>
                  <a:pt x="0" y="5518459"/>
                </a:lnTo>
                <a:lnTo>
                  <a:pt x="0" y="0"/>
                </a:lnTo>
                <a:close/>
              </a:path>
            </a:pathLst>
          </a:custGeom>
          <a:blipFill rotWithShape="1">
            <a:blip r:embed="rId3">
              <a:alphaModFix/>
            </a:blip>
            <a:stretch>
              <a:fillRect b="-312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42"/>
          <p:cNvSpPr txBox="1"/>
          <p:nvPr/>
        </p:nvSpPr>
        <p:spPr>
          <a:xfrm>
            <a:off x="245202" y="348200"/>
            <a:ext cx="17854925" cy="135750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PHÂN TÍCH THỜI GIAN &amp; CHI PHÍ</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982" name="Shape 982"/>
        <p:cNvGrpSpPr/>
        <p:nvPr/>
      </p:nvGrpSpPr>
      <p:grpSpPr>
        <a:xfrm>
          <a:off x="0" y="0"/>
          <a:ext cx="0" cy="0"/>
          <a:chOff x="0" y="0"/>
          <a:chExt cx="0" cy="0"/>
        </a:xfrm>
      </p:grpSpPr>
      <p:grpSp>
        <p:nvGrpSpPr>
          <p:cNvPr id="983" name="Google Shape;983;p43"/>
          <p:cNvGrpSpPr/>
          <p:nvPr/>
        </p:nvGrpSpPr>
        <p:grpSpPr>
          <a:xfrm rot="-10099251">
            <a:off x="7618267" y="-3182226"/>
            <a:ext cx="9458177" cy="4893382"/>
            <a:chOff x="0" y="0"/>
            <a:chExt cx="1571021" cy="812800"/>
          </a:xfrm>
        </p:grpSpPr>
        <p:sp>
          <p:nvSpPr>
            <p:cNvPr id="984" name="Google Shape;984;p43"/>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5" name="Google Shape;985;p43"/>
            <p:cNvSpPr txBox="1"/>
            <p:nvPr/>
          </p:nvSpPr>
          <p:spPr>
            <a:xfrm>
              <a:off x="147283" y="38100"/>
              <a:ext cx="1276455"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86" name="Google Shape;986;p43"/>
          <p:cNvGrpSpPr/>
          <p:nvPr/>
        </p:nvGrpSpPr>
        <p:grpSpPr>
          <a:xfrm rot="-9045131">
            <a:off x="7722861" y="-1492818"/>
            <a:ext cx="15057288" cy="4893382"/>
            <a:chOff x="0" y="0"/>
            <a:chExt cx="2501044" cy="812800"/>
          </a:xfrm>
        </p:grpSpPr>
        <p:sp>
          <p:nvSpPr>
            <p:cNvPr id="987" name="Google Shape;987;p43"/>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8" name="Google Shape;988;p43"/>
            <p:cNvSpPr txBox="1"/>
            <p:nvPr/>
          </p:nvSpPr>
          <p:spPr>
            <a:xfrm>
              <a:off x="234473" y="38100"/>
              <a:ext cx="2032098"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89" name="Google Shape;989;p43"/>
          <p:cNvGrpSpPr/>
          <p:nvPr/>
        </p:nvGrpSpPr>
        <p:grpSpPr>
          <a:xfrm rot="10080815">
            <a:off x="7625909" y="9112620"/>
            <a:ext cx="9458177" cy="4893382"/>
            <a:chOff x="0" y="0"/>
            <a:chExt cx="1571021" cy="812800"/>
          </a:xfrm>
        </p:grpSpPr>
        <p:sp>
          <p:nvSpPr>
            <p:cNvPr id="990" name="Google Shape;990;p43"/>
            <p:cNvSpPr/>
            <p:nvPr/>
          </p:nvSpPr>
          <p:spPr>
            <a:xfrm>
              <a:off x="0" y="0"/>
              <a:ext cx="1571021" cy="812800"/>
            </a:xfrm>
            <a:custGeom>
              <a:rect b="b" l="l" r="r" t="t"/>
              <a:pathLst>
                <a:path extrusionOk="0" h="812800" w="1571021">
                  <a:moveTo>
                    <a:pt x="785510" y="0"/>
                  </a:moveTo>
                  <a:cubicBezTo>
                    <a:pt x="351685" y="0"/>
                    <a:pt x="0" y="181951"/>
                    <a:pt x="0" y="406400"/>
                  </a:cubicBezTo>
                  <a:cubicBezTo>
                    <a:pt x="0" y="630849"/>
                    <a:pt x="351685" y="812800"/>
                    <a:pt x="785510" y="812800"/>
                  </a:cubicBezTo>
                  <a:cubicBezTo>
                    <a:pt x="1219336" y="812800"/>
                    <a:pt x="1571021" y="630849"/>
                    <a:pt x="1571021" y="406400"/>
                  </a:cubicBezTo>
                  <a:cubicBezTo>
                    <a:pt x="1571021" y="181951"/>
                    <a:pt x="1219336" y="0"/>
                    <a:pt x="78551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43"/>
            <p:cNvSpPr txBox="1"/>
            <p:nvPr/>
          </p:nvSpPr>
          <p:spPr>
            <a:xfrm>
              <a:off x="147283" y="38100"/>
              <a:ext cx="1276455"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92" name="Google Shape;992;p43"/>
          <p:cNvGrpSpPr/>
          <p:nvPr/>
        </p:nvGrpSpPr>
        <p:grpSpPr>
          <a:xfrm rot="9049706">
            <a:off x="9730656" y="5977146"/>
            <a:ext cx="15057288" cy="4893382"/>
            <a:chOff x="0" y="0"/>
            <a:chExt cx="2501044" cy="812800"/>
          </a:xfrm>
        </p:grpSpPr>
        <p:sp>
          <p:nvSpPr>
            <p:cNvPr id="993" name="Google Shape;993;p43"/>
            <p:cNvSpPr/>
            <p:nvPr/>
          </p:nvSpPr>
          <p:spPr>
            <a:xfrm>
              <a:off x="0" y="0"/>
              <a:ext cx="2501044" cy="812800"/>
            </a:xfrm>
            <a:custGeom>
              <a:rect b="b" l="l" r="r" t="t"/>
              <a:pathLst>
                <a:path extrusionOk="0" h="812800" w="2501044">
                  <a:moveTo>
                    <a:pt x="1250522" y="0"/>
                  </a:moveTo>
                  <a:cubicBezTo>
                    <a:pt x="559878" y="0"/>
                    <a:pt x="0" y="181951"/>
                    <a:pt x="0" y="406400"/>
                  </a:cubicBezTo>
                  <a:cubicBezTo>
                    <a:pt x="0" y="630849"/>
                    <a:pt x="559878" y="812800"/>
                    <a:pt x="1250522" y="812800"/>
                  </a:cubicBezTo>
                  <a:cubicBezTo>
                    <a:pt x="1941166" y="812800"/>
                    <a:pt x="2501044" y="630849"/>
                    <a:pt x="2501044" y="406400"/>
                  </a:cubicBezTo>
                  <a:cubicBezTo>
                    <a:pt x="2501044" y="181951"/>
                    <a:pt x="1941166" y="0"/>
                    <a:pt x="1250522"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43"/>
            <p:cNvSpPr txBox="1"/>
            <p:nvPr/>
          </p:nvSpPr>
          <p:spPr>
            <a:xfrm>
              <a:off x="234473" y="38100"/>
              <a:ext cx="2032098"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95" name="Google Shape;995;p43"/>
          <p:cNvGrpSpPr/>
          <p:nvPr/>
        </p:nvGrpSpPr>
        <p:grpSpPr>
          <a:xfrm>
            <a:off x="9461659" y="271673"/>
            <a:ext cx="9743655" cy="9743655"/>
            <a:chOff x="0" y="0"/>
            <a:chExt cx="812800" cy="812800"/>
          </a:xfrm>
        </p:grpSpPr>
        <p:sp>
          <p:nvSpPr>
            <p:cNvPr id="996" name="Google Shape;996;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5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4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8" name="Google Shape;998;p43"/>
          <p:cNvSpPr/>
          <p:nvPr/>
        </p:nvSpPr>
        <p:spPr>
          <a:xfrm>
            <a:off x="9693521" y="503535"/>
            <a:ext cx="9279931" cy="927993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33497" r="-42212" t="-17139"/>
            </a:stretch>
          </a:blipFill>
          <a:ln cap="sq" cmpd="sng" w="266700">
            <a:solidFill>
              <a:srgbClr val="F2CE3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43"/>
          <p:cNvSpPr/>
          <p:nvPr/>
        </p:nvSpPr>
        <p:spPr>
          <a:xfrm>
            <a:off x="1045694" y="7129937"/>
            <a:ext cx="379299" cy="379299"/>
          </a:xfrm>
          <a:custGeom>
            <a:rect b="b" l="l" r="r" t="t"/>
            <a:pathLst>
              <a:path extrusionOk="0" h="379299" w="379299">
                <a:moveTo>
                  <a:pt x="0" y="0"/>
                </a:moveTo>
                <a:lnTo>
                  <a:pt x="379300" y="0"/>
                </a:lnTo>
                <a:lnTo>
                  <a:pt x="379300" y="379299"/>
                </a:lnTo>
                <a:lnTo>
                  <a:pt x="0" y="37929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0" name="Google Shape;1000;p43"/>
          <p:cNvSpPr/>
          <p:nvPr/>
        </p:nvSpPr>
        <p:spPr>
          <a:xfrm>
            <a:off x="1045694" y="7658658"/>
            <a:ext cx="379299" cy="379299"/>
          </a:xfrm>
          <a:custGeom>
            <a:rect b="b" l="l" r="r" t="t"/>
            <a:pathLst>
              <a:path extrusionOk="0" h="379299" w="379299">
                <a:moveTo>
                  <a:pt x="0" y="0"/>
                </a:moveTo>
                <a:lnTo>
                  <a:pt x="379300" y="0"/>
                </a:lnTo>
                <a:lnTo>
                  <a:pt x="379300" y="379300"/>
                </a:lnTo>
                <a:lnTo>
                  <a:pt x="0" y="3793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p43"/>
          <p:cNvSpPr/>
          <p:nvPr/>
        </p:nvSpPr>
        <p:spPr>
          <a:xfrm>
            <a:off x="1045694" y="8187379"/>
            <a:ext cx="379299" cy="379299"/>
          </a:xfrm>
          <a:custGeom>
            <a:rect b="b" l="l" r="r" t="t"/>
            <a:pathLst>
              <a:path extrusionOk="0" h="379299" w="379299">
                <a:moveTo>
                  <a:pt x="0" y="0"/>
                </a:moveTo>
                <a:lnTo>
                  <a:pt x="379300" y="0"/>
                </a:lnTo>
                <a:lnTo>
                  <a:pt x="379300" y="379300"/>
                </a:lnTo>
                <a:lnTo>
                  <a:pt x="0" y="3793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2" name="Google Shape;1002;p43"/>
          <p:cNvSpPr/>
          <p:nvPr/>
        </p:nvSpPr>
        <p:spPr>
          <a:xfrm>
            <a:off x="1045694" y="8716101"/>
            <a:ext cx="379299" cy="379299"/>
          </a:xfrm>
          <a:custGeom>
            <a:rect b="b" l="l" r="r" t="t"/>
            <a:pathLst>
              <a:path extrusionOk="0" h="379299" w="379299">
                <a:moveTo>
                  <a:pt x="0" y="0"/>
                </a:moveTo>
                <a:lnTo>
                  <a:pt x="379300" y="0"/>
                </a:lnTo>
                <a:lnTo>
                  <a:pt x="379300" y="379299"/>
                </a:lnTo>
                <a:lnTo>
                  <a:pt x="0" y="37929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3" name="Google Shape;1003;p43"/>
          <p:cNvSpPr txBox="1"/>
          <p:nvPr/>
        </p:nvSpPr>
        <p:spPr>
          <a:xfrm>
            <a:off x="1028700" y="3170265"/>
            <a:ext cx="7126665" cy="3401138"/>
          </a:xfrm>
          <a:prstGeom prst="rect">
            <a:avLst/>
          </a:prstGeom>
          <a:noFill/>
          <a:ln>
            <a:noFill/>
          </a:ln>
        </p:spPr>
        <p:txBody>
          <a:bodyPr anchorCtr="0" anchor="t" bIns="0" lIns="0" spcFirstLastPara="1" rIns="0" wrap="square" tIns="0">
            <a:spAutoFit/>
          </a:bodyPr>
          <a:lstStyle/>
          <a:p>
            <a:pPr indent="0" lvl="0" marL="0" marR="0" rtl="0" algn="l">
              <a:lnSpc>
                <a:spcPct val="89996"/>
              </a:lnSpc>
              <a:spcBef>
                <a:spcPts val="0"/>
              </a:spcBef>
              <a:spcAft>
                <a:spcPts val="0"/>
              </a:spcAft>
              <a:buNone/>
            </a:pPr>
            <a:r>
              <a:rPr b="1" lang="en-GB" sz="13775">
                <a:solidFill>
                  <a:srgbClr val="F2CE3C"/>
                </a:solidFill>
                <a:latin typeface="Poppins"/>
                <a:ea typeface="Poppins"/>
                <a:cs typeface="Poppins"/>
                <a:sym typeface="Poppins"/>
              </a:rPr>
              <a:t>THANK YOU</a:t>
            </a:r>
            <a:endParaRPr/>
          </a:p>
        </p:txBody>
      </p:sp>
      <p:grpSp>
        <p:nvGrpSpPr>
          <p:cNvPr id="1004" name="Google Shape;1004;p43"/>
          <p:cNvGrpSpPr/>
          <p:nvPr/>
        </p:nvGrpSpPr>
        <p:grpSpPr>
          <a:xfrm>
            <a:off x="7487229" y="6066066"/>
            <a:ext cx="271755" cy="271755"/>
            <a:chOff x="0" y="0"/>
            <a:chExt cx="812800" cy="812800"/>
          </a:xfrm>
        </p:grpSpPr>
        <p:sp>
          <p:nvSpPr>
            <p:cNvPr id="1005" name="Google Shape;1005;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4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07" name="Google Shape;1007;p43"/>
          <p:cNvGrpSpPr/>
          <p:nvPr/>
        </p:nvGrpSpPr>
        <p:grpSpPr>
          <a:xfrm>
            <a:off x="7942794" y="6066066"/>
            <a:ext cx="271755" cy="271755"/>
            <a:chOff x="0" y="0"/>
            <a:chExt cx="812800" cy="812800"/>
          </a:xfrm>
        </p:grpSpPr>
        <p:sp>
          <p:nvSpPr>
            <p:cNvPr id="1008" name="Google Shape;1008;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4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10" name="Google Shape;1010;p43"/>
          <p:cNvGrpSpPr/>
          <p:nvPr/>
        </p:nvGrpSpPr>
        <p:grpSpPr>
          <a:xfrm>
            <a:off x="8398548" y="6066066"/>
            <a:ext cx="271755" cy="271755"/>
            <a:chOff x="0" y="0"/>
            <a:chExt cx="812800" cy="812800"/>
          </a:xfrm>
        </p:grpSpPr>
        <p:sp>
          <p:nvSpPr>
            <p:cNvPr id="1011" name="Google Shape;1011;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4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3" name="Google Shape;1013;p43"/>
          <p:cNvSpPr txBox="1"/>
          <p:nvPr/>
        </p:nvSpPr>
        <p:spPr>
          <a:xfrm>
            <a:off x="1624916" y="8145140"/>
            <a:ext cx="6979393" cy="463779"/>
          </a:xfrm>
          <a:prstGeom prst="rect">
            <a:avLst/>
          </a:prstGeom>
          <a:noFill/>
          <a:ln>
            <a:noFill/>
          </a:ln>
        </p:spPr>
        <p:txBody>
          <a:bodyPr anchorCtr="0" anchor="t" bIns="0" lIns="0" spcFirstLastPara="1" rIns="0" wrap="square" tIns="0">
            <a:spAutoFit/>
          </a:bodyPr>
          <a:lstStyle/>
          <a:p>
            <a:pPr indent="0" lvl="0" marL="0" marR="0" rtl="0" algn="l">
              <a:lnSpc>
                <a:spcPct val="118007"/>
              </a:lnSpc>
              <a:spcBef>
                <a:spcPts val="0"/>
              </a:spcBef>
              <a:spcAft>
                <a:spcPts val="0"/>
              </a:spcAft>
              <a:buNone/>
            </a:pPr>
            <a:r>
              <a:rPr lang="en-GB" sz="3071">
                <a:solidFill>
                  <a:srgbClr val="FFFFFF"/>
                </a:solidFill>
                <a:latin typeface="Prompt"/>
                <a:ea typeface="Prompt"/>
                <a:cs typeface="Prompt"/>
                <a:sym typeface="Prompt"/>
              </a:rPr>
              <a:t>hello@reallygreatsite.com</a:t>
            </a:r>
            <a:endParaRPr/>
          </a:p>
        </p:txBody>
      </p:sp>
      <p:sp>
        <p:nvSpPr>
          <p:cNvPr id="1014" name="Google Shape;1014;p43"/>
          <p:cNvSpPr txBox="1"/>
          <p:nvPr/>
        </p:nvSpPr>
        <p:spPr>
          <a:xfrm>
            <a:off x="1624916" y="8673861"/>
            <a:ext cx="6979393" cy="463779"/>
          </a:xfrm>
          <a:prstGeom prst="rect">
            <a:avLst/>
          </a:prstGeom>
          <a:noFill/>
          <a:ln>
            <a:noFill/>
          </a:ln>
        </p:spPr>
        <p:txBody>
          <a:bodyPr anchorCtr="0" anchor="t" bIns="0" lIns="0" spcFirstLastPara="1" rIns="0" wrap="square" tIns="0">
            <a:spAutoFit/>
          </a:bodyPr>
          <a:lstStyle/>
          <a:p>
            <a:pPr indent="0" lvl="0" marL="0" marR="0" rtl="0" algn="l">
              <a:lnSpc>
                <a:spcPct val="118007"/>
              </a:lnSpc>
              <a:spcBef>
                <a:spcPts val="0"/>
              </a:spcBef>
              <a:spcAft>
                <a:spcPts val="0"/>
              </a:spcAft>
              <a:buNone/>
            </a:pPr>
            <a:r>
              <a:rPr lang="en-GB" sz="3071">
                <a:solidFill>
                  <a:srgbClr val="FFFFFF"/>
                </a:solidFill>
                <a:latin typeface="Prompt"/>
                <a:ea typeface="Prompt"/>
                <a:cs typeface="Prompt"/>
                <a:sym typeface="Prompt"/>
              </a:rPr>
              <a:t>123 Anywhere St., Any City</a:t>
            </a:r>
            <a:endParaRPr/>
          </a:p>
        </p:txBody>
      </p:sp>
      <p:sp>
        <p:nvSpPr>
          <p:cNvPr id="1015" name="Google Shape;1015;p43"/>
          <p:cNvSpPr txBox="1"/>
          <p:nvPr/>
        </p:nvSpPr>
        <p:spPr>
          <a:xfrm>
            <a:off x="1616073" y="7087697"/>
            <a:ext cx="6997081" cy="463779"/>
          </a:xfrm>
          <a:prstGeom prst="rect">
            <a:avLst/>
          </a:prstGeom>
          <a:noFill/>
          <a:ln>
            <a:noFill/>
          </a:ln>
        </p:spPr>
        <p:txBody>
          <a:bodyPr anchorCtr="0" anchor="t" bIns="0" lIns="0" spcFirstLastPara="1" rIns="0" wrap="square" tIns="0">
            <a:spAutoFit/>
          </a:bodyPr>
          <a:lstStyle/>
          <a:p>
            <a:pPr indent="0" lvl="0" marL="0" marR="0" rtl="0" algn="l">
              <a:lnSpc>
                <a:spcPct val="118007"/>
              </a:lnSpc>
              <a:spcBef>
                <a:spcPts val="0"/>
              </a:spcBef>
              <a:spcAft>
                <a:spcPts val="0"/>
              </a:spcAft>
              <a:buNone/>
            </a:pPr>
            <a:r>
              <a:rPr lang="en-GB" sz="3071">
                <a:solidFill>
                  <a:srgbClr val="FFFFFF"/>
                </a:solidFill>
                <a:latin typeface="Prompt"/>
                <a:ea typeface="Prompt"/>
                <a:cs typeface="Prompt"/>
                <a:sym typeface="Prompt"/>
              </a:rPr>
              <a:t>123-456-7890</a:t>
            </a:r>
            <a:endParaRPr/>
          </a:p>
        </p:txBody>
      </p:sp>
      <p:sp>
        <p:nvSpPr>
          <p:cNvPr id="1016" name="Google Shape;1016;p43"/>
          <p:cNvSpPr txBox="1"/>
          <p:nvPr/>
        </p:nvSpPr>
        <p:spPr>
          <a:xfrm>
            <a:off x="2260195" y="1045837"/>
            <a:ext cx="4568426" cy="455221"/>
          </a:xfrm>
          <a:prstGeom prst="rect">
            <a:avLst/>
          </a:prstGeom>
          <a:noFill/>
          <a:ln>
            <a:noFill/>
          </a:ln>
        </p:spPr>
        <p:txBody>
          <a:bodyPr anchorCtr="0" anchor="t" bIns="0" lIns="0" spcFirstLastPara="1" rIns="0" wrap="square" tIns="0">
            <a:spAutoFit/>
          </a:bodyPr>
          <a:lstStyle/>
          <a:p>
            <a:pPr indent="0" lvl="0" marL="0" marR="0" rtl="0" algn="l">
              <a:lnSpc>
                <a:spcPct val="118006"/>
              </a:lnSpc>
              <a:spcBef>
                <a:spcPts val="0"/>
              </a:spcBef>
              <a:spcAft>
                <a:spcPts val="0"/>
              </a:spcAft>
              <a:buNone/>
            </a:pPr>
            <a:r>
              <a:rPr b="1" lang="en-GB" sz="2999">
                <a:solidFill>
                  <a:srgbClr val="FFFFFF"/>
                </a:solidFill>
                <a:latin typeface="Prompt"/>
                <a:ea typeface="Prompt"/>
                <a:cs typeface="Prompt"/>
                <a:sym typeface="Prompt"/>
              </a:rPr>
              <a:t>LICERIA &amp; CO.</a:t>
            </a:r>
            <a:endParaRPr/>
          </a:p>
        </p:txBody>
      </p:sp>
      <p:sp>
        <p:nvSpPr>
          <p:cNvPr id="1017" name="Google Shape;1017;p43"/>
          <p:cNvSpPr txBox="1"/>
          <p:nvPr/>
        </p:nvSpPr>
        <p:spPr>
          <a:xfrm>
            <a:off x="1616073" y="7616418"/>
            <a:ext cx="6997081" cy="463779"/>
          </a:xfrm>
          <a:prstGeom prst="rect">
            <a:avLst/>
          </a:prstGeom>
          <a:noFill/>
          <a:ln>
            <a:noFill/>
          </a:ln>
        </p:spPr>
        <p:txBody>
          <a:bodyPr anchorCtr="0" anchor="t" bIns="0" lIns="0" spcFirstLastPara="1" rIns="0" wrap="square" tIns="0">
            <a:spAutoFit/>
          </a:bodyPr>
          <a:lstStyle/>
          <a:p>
            <a:pPr indent="0" lvl="0" marL="0" marR="0" rtl="0" algn="l">
              <a:lnSpc>
                <a:spcPct val="118007"/>
              </a:lnSpc>
              <a:spcBef>
                <a:spcPts val="0"/>
              </a:spcBef>
              <a:spcAft>
                <a:spcPts val="0"/>
              </a:spcAft>
              <a:buNone/>
            </a:pPr>
            <a:r>
              <a:rPr lang="en-GB" sz="3071">
                <a:solidFill>
                  <a:srgbClr val="FFFFFF"/>
                </a:solidFill>
                <a:latin typeface="Prompt"/>
                <a:ea typeface="Prompt"/>
                <a:cs typeface="Prompt"/>
                <a:sym typeface="Prompt"/>
              </a:rPr>
              <a:t>www.reallygreatsite.com</a:t>
            </a:r>
            <a:endParaRPr/>
          </a:p>
        </p:txBody>
      </p:sp>
      <p:sp>
        <p:nvSpPr>
          <p:cNvPr id="1018" name="Google Shape;1018;p43"/>
          <p:cNvSpPr/>
          <p:nvPr/>
        </p:nvSpPr>
        <p:spPr>
          <a:xfrm>
            <a:off x="1028700" y="721950"/>
            <a:ext cx="942558" cy="1102994"/>
          </a:xfrm>
          <a:custGeom>
            <a:rect b="b" l="l" r="r" t="t"/>
            <a:pathLst>
              <a:path extrusionOk="0" h="1102994" w="942558">
                <a:moveTo>
                  <a:pt x="0" y="0"/>
                </a:moveTo>
                <a:lnTo>
                  <a:pt x="942558" y="0"/>
                </a:lnTo>
                <a:lnTo>
                  <a:pt x="942558" y="1102994"/>
                </a:lnTo>
                <a:lnTo>
                  <a:pt x="0" y="110299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260" name="Shape 260"/>
        <p:cNvGrpSpPr/>
        <p:nvPr/>
      </p:nvGrpSpPr>
      <p:grpSpPr>
        <a:xfrm>
          <a:off x="0" y="0"/>
          <a:ext cx="0" cy="0"/>
          <a:chOff x="0" y="0"/>
          <a:chExt cx="0" cy="0"/>
        </a:xfrm>
      </p:grpSpPr>
      <p:grpSp>
        <p:nvGrpSpPr>
          <p:cNvPr id="261" name="Google Shape;261;p5"/>
          <p:cNvGrpSpPr/>
          <p:nvPr/>
        </p:nvGrpSpPr>
        <p:grpSpPr>
          <a:xfrm rot="4128451">
            <a:off x="9128684" y="4425178"/>
            <a:ext cx="3086100" cy="10934750"/>
            <a:chOff x="0" y="-38100"/>
            <a:chExt cx="812800" cy="2879934"/>
          </a:xfrm>
        </p:grpSpPr>
        <p:sp>
          <p:nvSpPr>
            <p:cNvPr id="262" name="Google Shape;262;p5"/>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5"/>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264" name="Google Shape;264;p5"/>
          <p:cNvGrpSpPr/>
          <p:nvPr/>
        </p:nvGrpSpPr>
        <p:grpSpPr>
          <a:xfrm rot="5400000">
            <a:off x="3397883" y="5333975"/>
            <a:ext cx="3086100" cy="10934750"/>
            <a:chOff x="0" y="-38100"/>
            <a:chExt cx="812800" cy="2879934"/>
          </a:xfrm>
        </p:grpSpPr>
        <p:sp>
          <p:nvSpPr>
            <p:cNvPr id="265" name="Google Shape;265;p5"/>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 name="Google Shape;266;p5"/>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267" name="Google Shape;267;p5"/>
          <p:cNvGrpSpPr/>
          <p:nvPr/>
        </p:nvGrpSpPr>
        <p:grpSpPr>
          <a:xfrm rot="2821387">
            <a:off x="17543432" y="-4980272"/>
            <a:ext cx="3240377" cy="10934750"/>
            <a:chOff x="0" y="-38100"/>
            <a:chExt cx="853433" cy="2879934"/>
          </a:xfrm>
        </p:grpSpPr>
        <p:sp>
          <p:nvSpPr>
            <p:cNvPr id="268" name="Google Shape;268;p5"/>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9" name="Google Shape;269;p5"/>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270" name="Google Shape;270;p5"/>
          <p:cNvGrpSpPr/>
          <p:nvPr/>
        </p:nvGrpSpPr>
        <p:grpSpPr>
          <a:xfrm>
            <a:off x="12908415" y="2427078"/>
            <a:ext cx="5170035" cy="7074109"/>
            <a:chOff x="0" y="0"/>
            <a:chExt cx="812800" cy="1112146"/>
          </a:xfrm>
        </p:grpSpPr>
        <p:sp>
          <p:nvSpPr>
            <p:cNvPr id="271" name="Google Shape;271;p5"/>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5"/>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273" name="Google Shape;273;p5"/>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74" name="Google Shape;274;p5"/>
          <p:cNvGrpSpPr/>
          <p:nvPr/>
        </p:nvGrpSpPr>
        <p:grpSpPr>
          <a:xfrm>
            <a:off x="1028700" y="8219132"/>
            <a:ext cx="271755" cy="271755"/>
            <a:chOff x="0" y="0"/>
            <a:chExt cx="812800" cy="812800"/>
          </a:xfrm>
        </p:grpSpPr>
        <p:sp>
          <p:nvSpPr>
            <p:cNvPr id="275" name="Google Shape;27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277" name="Google Shape;277;p5"/>
          <p:cNvGrpSpPr/>
          <p:nvPr/>
        </p:nvGrpSpPr>
        <p:grpSpPr>
          <a:xfrm>
            <a:off x="1484265" y="8219132"/>
            <a:ext cx="271755" cy="271755"/>
            <a:chOff x="0" y="0"/>
            <a:chExt cx="812800" cy="812800"/>
          </a:xfrm>
        </p:grpSpPr>
        <p:sp>
          <p:nvSpPr>
            <p:cNvPr id="278" name="Google Shape;278;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 name="Google Shape;279;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280" name="Google Shape;280;p5"/>
          <p:cNvGrpSpPr/>
          <p:nvPr/>
        </p:nvGrpSpPr>
        <p:grpSpPr>
          <a:xfrm>
            <a:off x="1940019" y="8219132"/>
            <a:ext cx="271755" cy="271755"/>
            <a:chOff x="0" y="0"/>
            <a:chExt cx="812800" cy="812800"/>
          </a:xfrm>
        </p:grpSpPr>
        <p:sp>
          <p:nvSpPr>
            <p:cNvPr id="281" name="Google Shape;28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283" name="Google Shape;283;p5"/>
          <p:cNvSpPr txBox="1"/>
          <p:nvPr/>
        </p:nvSpPr>
        <p:spPr>
          <a:xfrm>
            <a:off x="1028700" y="1143000"/>
            <a:ext cx="11188871" cy="2308324"/>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TỔNG QUAN VỀ BÁCH HOÁ XANH</a:t>
            </a:r>
            <a:endParaRPr/>
          </a:p>
        </p:txBody>
      </p:sp>
      <p:sp>
        <p:nvSpPr>
          <p:cNvPr id="284" name="Google Shape;284;p5"/>
          <p:cNvSpPr txBox="1"/>
          <p:nvPr/>
        </p:nvSpPr>
        <p:spPr>
          <a:xfrm>
            <a:off x="1028700" y="3907411"/>
            <a:ext cx="10351616" cy="38925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300">
                <a:solidFill>
                  <a:srgbClr val="FFFFFF"/>
                </a:solidFill>
                <a:latin typeface="Arial"/>
                <a:ea typeface="Arial"/>
                <a:cs typeface="Arial"/>
                <a:sym typeface="Arial"/>
              </a:rPr>
              <a:t>Lịch sử hình thành</a:t>
            </a:r>
            <a:endParaRPr/>
          </a:p>
        </p:txBody>
      </p:sp>
      <p:sp>
        <p:nvSpPr>
          <p:cNvPr id="285" name="Google Shape;285;p5"/>
          <p:cNvSpPr txBox="1"/>
          <p:nvPr/>
        </p:nvSpPr>
        <p:spPr>
          <a:xfrm>
            <a:off x="1028700" y="5220447"/>
            <a:ext cx="10351616" cy="38925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300">
                <a:solidFill>
                  <a:srgbClr val="FFFFFF"/>
                </a:solidFill>
                <a:latin typeface="Arial"/>
                <a:ea typeface="Arial"/>
                <a:cs typeface="Arial"/>
                <a:sym typeface="Arial"/>
              </a:rPr>
              <a:t>Thành tựu nổi bật</a:t>
            </a:r>
            <a:endParaRPr/>
          </a:p>
        </p:txBody>
      </p:sp>
      <p:sp>
        <p:nvSpPr>
          <p:cNvPr id="286" name="Google Shape;286;p5"/>
          <p:cNvSpPr txBox="1"/>
          <p:nvPr/>
        </p:nvSpPr>
        <p:spPr>
          <a:xfrm>
            <a:off x="1028700" y="4564492"/>
            <a:ext cx="10351616" cy="38925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300">
                <a:solidFill>
                  <a:srgbClr val="FFFFFF"/>
                </a:solidFill>
                <a:latin typeface="Arial"/>
                <a:ea typeface="Arial"/>
                <a:cs typeface="Arial"/>
                <a:sym typeface="Arial"/>
              </a:rPr>
              <a:t>Quy mô và lĩnh vực kinh doanh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290" name="Shape 290"/>
        <p:cNvGrpSpPr/>
        <p:nvPr/>
      </p:nvGrpSpPr>
      <p:grpSpPr>
        <a:xfrm>
          <a:off x="0" y="0"/>
          <a:ext cx="0" cy="0"/>
          <a:chOff x="0" y="0"/>
          <a:chExt cx="0" cy="0"/>
        </a:xfrm>
      </p:grpSpPr>
      <p:grpSp>
        <p:nvGrpSpPr>
          <p:cNvPr id="291" name="Google Shape;291;p6"/>
          <p:cNvGrpSpPr/>
          <p:nvPr/>
        </p:nvGrpSpPr>
        <p:grpSpPr>
          <a:xfrm rot="4128451">
            <a:off x="9128684" y="4425178"/>
            <a:ext cx="3086100" cy="10934750"/>
            <a:chOff x="0" y="-38100"/>
            <a:chExt cx="812800" cy="2879934"/>
          </a:xfrm>
        </p:grpSpPr>
        <p:sp>
          <p:nvSpPr>
            <p:cNvPr id="292" name="Google Shape;292;p6"/>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 name="Google Shape;293;p6"/>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294" name="Google Shape;294;p6"/>
          <p:cNvGrpSpPr/>
          <p:nvPr/>
        </p:nvGrpSpPr>
        <p:grpSpPr>
          <a:xfrm rot="5400000">
            <a:off x="3397883" y="5333975"/>
            <a:ext cx="3086100" cy="10934750"/>
            <a:chOff x="0" y="-38100"/>
            <a:chExt cx="812800" cy="2879934"/>
          </a:xfrm>
        </p:grpSpPr>
        <p:sp>
          <p:nvSpPr>
            <p:cNvPr id="295" name="Google Shape;295;p6"/>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 name="Google Shape;296;p6"/>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297" name="Google Shape;297;p6"/>
          <p:cNvGrpSpPr/>
          <p:nvPr/>
        </p:nvGrpSpPr>
        <p:grpSpPr>
          <a:xfrm rot="2821387">
            <a:off x="17543432" y="-4980272"/>
            <a:ext cx="3240377" cy="10934750"/>
            <a:chOff x="0" y="-38100"/>
            <a:chExt cx="853433" cy="2879934"/>
          </a:xfrm>
        </p:grpSpPr>
        <p:sp>
          <p:nvSpPr>
            <p:cNvPr id="298" name="Google Shape;298;p6"/>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6"/>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00" name="Google Shape;300;p6"/>
          <p:cNvGrpSpPr/>
          <p:nvPr/>
        </p:nvGrpSpPr>
        <p:grpSpPr>
          <a:xfrm>
            <a:off x="12908415" y="2427078"/>
            <a:ext cx="5170035" cy="7074109"/>
            <a:chOff x="0" y="0"/>
            <a:chExt cx="812800" cy="1112146"/>
          </a:xfrm>
        </p:grpSpPr>
        <p:sp>
          <p:nvSpPr>
            <p:cNvPr id="301" name="Google Shape;301;p6"/>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2" name="Google Shape;302;p6"/>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303" name="Google Shape;303;p6"/>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04" name="Google Shape;304;p6"/>
          <p:cNvGrpSpPr/>
          <p:nvPr/>
        </p:nvGrpSpPr>
        <p:grpSpPr>
          <a:xfrm>
            <a:off x="1028700" y="8219132"/>
            <a:ext cx="271755" cy="271755"/>
            <a:chOff x="0" y="0"/>
            <a:chExt cx="812800" cy="812800"/>
          </a:xfrm>
        </p:grpSpPr>
        <p:sp>
          <p:nvSpPr>
            <p:cNvPr id="305" name="Google Shape;305;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p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07" name="Google Shape;307;p6"/>
          <p:cNvGrpSpPr/>
          <p:nvPr/>
        </p:nvGrpSpPr>
        <p:grpSpPr>
          <a:xfrm>
            <a:off x="1484265" y="8219132"/>
            <a:ext cx="271755" cy="271755"/>
            <a:chOff x="0" y="0"/>
            <a:chExt cx="812800" cy="812800"/>
          </a:xfrm>
        </p:grpSpPr>
        <p:sp>
          <p:nvSpPr>
            <p:cNvPr id="308" name="Google Shape;308;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p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10" name="Google Shape;310;p6"/>
          <p:cNvGrpSpPr/>
          <p:nvPr/>
        </p:nvGrpSpPr>
        <p:grpSpPr>
          <a:xfrm>
            <a:off x="1940019" y="8219132"/>
            <a:ext cx="271755" cy="271755"/>
            <a:chOff x="0" y="0"/>
            <a:chExt cx="812800" cy="812800"/>
          </a:xfrm>
        </p:grpSpPr>
        <p:sp>
          <p:nvSpPr>
            <p:cNvPr id="311" name="Google Shape;311;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313" name="Google Shape;313;p6"/>
          <p:cNvSpPr txBox="1"/>
          <p:nvPr/>
        </p:nvSpPr>
        <p:spPr>
          <a:xfrm>
            <a:off x="1028700" y="1143000"/>
            <a:ext cx="12088921" cy="1154162"/>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LỊCH SỬ HÌNH THÀNH</a:t>
            </a:r>
            <a:endParaRPr/>
          </a:p>
        </p:txBody>
      </p:sp>
      <p:sp>
        <p:nvSpPr>
          <p:cNvPr id="314" name="Google Shape;314;p6"/>
          <p:cNvSpPr txBox="1"/>
          <p:nvPr/>
        </p:nvSpPr>
        <p:spPr>
          <a:xfrm>
            <a:off x="1028700" y="2639889"/>
            <a:ext cx="10351616" cy="5193217"/>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400">
                <a:solidFill>
                  <a:srgbClr val="FFFFFF"/>
                </a:solidFill>
                <a:latin typeface="Arial"/>
                <a:ea typeface="Arial"/>
                <a:cs typeface="Arial"/>
                <a:sym typeface="Arial"/>
              </a:rPr>
              <a:t>Thời gian thành lập: Cuối năm 2015.</a:t>
            </a:r>
            <a:endParaRPr/>
          </a:p>
          <a:p>
            <a:pPr indent="0" lvl="0" marL="0" marR="0" rtl="0" algn="just">
              <a:lnSpc>
                <a:spcPct val="14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lang="en-GB" sz="2400">
                <a:solidFill>
                  <a:srgbClr val="FFFFFF"/>
                </a:solidFill>
                <a:latin typeface="Arial"/>
                <a:ea typeface="Arial"/>
                <a:cs typeface="Arial"/>
                <a:sym typeface="Arial"/>
              </a:rPr>
              <a:t>Công ty mẹ: Công ty Cổ phần Đầu tư Thế giới Di động (MWG).</a:t>
            </a:r>
            <a:endParaRPr/>
          </a:p>
          <a:p>
            <a:pPr indent="0" lvl="0" marL="0" marR="0" rtl="0" algn="just">
              <a:lnSpc>
                <a:spcPct val="14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lang="en-GB" sz="2400">
                <a:solidFill>
                  <a:srgbClr val="FFFFFF"/>
                </a:solidFill>
                <a:latin typeface="Arial"/>
                <a:ea typeface="Arial"/>
                <a:cs typeface="Arial"/>
                <a:sym typeface="Arial"/>
              </a:rPr>
              <a:t>Người sáng lập nổi bật: Ông Nguyễn Đức Tài (Chủ tịch HĐQT MWG).</a:t>
            </a:r>
            <a:endParaRPr/>
          </a:p>
          <a:p>
            <a:pPr indent="0" lvl="0" marL="0" marR="0" rtl="0" algn="just">
              <a:lnSpc>
                <a:spcPct val="14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lang="en-GB" sz="2400">
                <a:solidFill>
                  <a:srgbClr val="FFFFFF"/>
                </a:solidFill>
                <a:latin typeface="Arial"/>
                <a:ea typeface="Arial"/>
                <a:cs typeface="Arial"/>
                <a:sym typeface="Arial"/>
              </a:rPr>
              <a:t>Mốc phát triển quan trọng:</a:t>
            </a:r>
            <a:endParaRPr/>
          </a:p>
          <a:p>
            <a:pPr indent="-259080" lvl="1" marL="518161" marR="0" rtl="0" algn="just">
              <a:lnSpc>
                <a:spcPct val="140000"/>
              </a:lnSpc>
              <a:spcBef>
                <a:spcPts val="0"/>
              </a:spcBef>
              <a:spcAft>
                <a:spcPts val="0"/>
              </a:spcAft>
              <a:buClr>
                <a:srgbClr val="FFFFFF"/>
              </a:buClr>
              <a:buSzPts val="2400"/>
              <a:buFont typeface="Arial"/>
              <a:buChar char="•"/>
            </a:pPr>
            <a:r>
              <a:rPr b="0" i="0" lang="en-GB" sz="2400" u="none" cap="none" strike="noStrike">
                <a:solidFill>
                  <a:srgbClr val="FFFFFF"/>
                </a:solidFill>
                <a:latin typeface="Arial"/>
                <a:ea typeface="Arial"/>
                <a:cs typeface="Arial"/>
                <a:sym typeface="Arial"/>
              </a:rPr>
              <a:t>Đến tháng 5/2025: 2.180 cửa hàng trên toàn quốc.</a:t>
            </a:r>
            <a:endParaRPr/>
          </a:p>
          <a:p>
            <a:pPr indent="-259080" lvl="1" marL="518161" marR="0" rtl="0" algn="just">
              <a:lnSpc>
                <a:spcPct val="140000"/>
              </a:lnSpc>
              <a:spcBef>
                <a:spcPts val="0"/>
              </a:spcBef>
              <a:spcAft>
                <a:spcPts val="0"/>
              </a:spcAft>
              <a:buClr>
                <a:srgbClr val="FFFFFF"/>
              </a:buClr>
              <a:buSzPts val="2400"/>
              <a:buFont typeface="Arial"/>
              <a:buChar char="•"/>
            </a:pPr>
            <a:r>
              <a:rPr b="0" i="0" lang="en-GB" sz="2400" u="none" cap="none" strike="noStrike">
                <a:solidFill>
                  <a:srgbClr val="FFFFFF"/>
                </a:solidFill>
                <a:latin typeface="Arial"/>
                <a:ea typeface="Arial"/>
                <a:cs typeface="Arial"/>
                <a:sym typeface="Arial"/>
              </a:rPr>
              <a:t>Năm 2024: Đạt lợi nhuận cấp độ công ty sau tái cấu trúc.</a:t>
            </a:r>
            <a:endParaRPr/>
          </a:p>
          <a:p>
            <a:pPr indent="-259080" lvl="1" marL="518161" marR="0" rtl="0" algn="just">
              <a:lnSpc>
                <a:spcPct val="140000"/>
              </a:lnSpc>
              <a:spcBef>
                <a:spcPts val="0"/>
              </a:spcBef>
              <a:spcAft>
                <a:spcPts val="0"/>
              </a:spcAft>
              <a:buClr>
                <a:srgbClr val="FFFFFF"/>
              </a:buClr>
              <a:buSzPts val="2400"/>
              <a:buFont typeface="Arial"/>
              <a:buChar char="•"/>
            </a:pPr>
            <a:r>
              <a:rPr b="0" i="0" lang="en-GB" sz="2400" u="none" cap="none" strike="noStrike">
                <a:solidFill>
                  <a:srgbClr val="FFFFFF"/>
                </a:solidFill>
                <a:latin typeface="Arial"/>
                <a:ea typeface="Arial"/>
                <a:cs typeface="Arial"/>
                <a:sym typeface="Arial"/>
              </a:rPr>
              <a:t>Doanh thu 2024: Hơn 41.000 tỷ đồng (tăng 30% so với 2023).</a:t>
            </a:r>
            <a:endParaRPr/>
          </a:p>
          <a:p>
            <a:pPr indent="-259080" lvl="1" marL="518161" marR="0" rtl="0" algn="just">
              <a:lnSpc>
                <a:spcPct val="140000"/>
              </a:lnSpc>
              <a:spcBef>
                <a:spcPts val="0"/>
              </a:spcBef>
              <a:spcAft>
                <a:spcPts val="0"/>
              </a:spcAft>
              <a:buClr>
                <a:srgbClr val="FFFFFF"/>
              </a:buClr>
              <a:buSzPts val="2400"/>
              <a:buFont typeface="Arial"/>
              <a:buChar char="•"/>
            </a:pPr>
            <a:r>
              <a:rPr b="0" i="0" lang="en-GB" sz="2400" u="none" cap="none" strike="noStrike">
                <a:solidFill>
                  <a:srgbClr val="FFFFFF"/>
                </a:solidFill>
                <a:latin typeface="Arial"/>
                <a:ea typeface="Arial"/>
                <a:cs typeface="Arial"/>
                <a:sym typeface="Arial"/>
              </a:rPr>
              <a:t>Quý I/2025: Lãi 22 tỷ đồng.</a:t>
            </a:r>
            <a:endParaRPr/>
          </a:p>
          <a:p>
            <a:pPr indent="0" lvl="0" marL="0" marR="0" rtl="0" algn="just">
              <a:lnSpc>
                <a:spcPct val="140000"/>
              </a:lnSpc>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318" name="Shape 318"/>
        <p:cNvGrpSpPr/>
        <p:nvPr/>
      </p:nvGrpSpPr>
      <p:grpSpPr>
        <a:xfrm>
          <a:off x="0" y="0"/>
          <a:ext cx="0" cy="0"/>
          <a:chOff x="0" y="0"/>
          <a:chExt cx="0" cy="0"/>
        </a:xfrm>
      </p:grpSpPr>
      <p:grpSp>
        <p:nvGrpSpPr>
          <p:cNvPr id="319" name="Google Shape;319;p7"/>
          <p:cNvGrpSpPr/>
          <p:nvPr/>
        </p:nvGrpSpPr>
        <p:grpSpPr>
          <a:xfrm rot="4128451">
            <a:off x="9128684" y="4425178"/>
            <a:ext cx="3086100" cy="10934750"/>
            <a:chOff x="0" y="-38100"/>
            <a:chExt cx="812800" cy="2879934"/>
          </a:xfrm>
        </p:grpSpPr>
        <p:sp>
          <p:nvSpPr>
            <p:cNvPr id="320" name="Google Shape;320;p7"/>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7"/>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22" name="Google Shape;322;p7"/>
          <p:cNvGrpSpPr/>
          <p:nvPr/>
        </p:nvGrpSpPr>
        <p:grpSpPr>
          <a:xfrm rot="5400000">
            <a:off x="3397883" y="5333975"/>
            <a:ext cx="3086100" cy="10934750"/>
            <a:chOff x="0" y="-38100"/>
            <a:chExt cx="812800" cy="2879934"/>
          </a:xfrm>
        </p:grpSpPr>
        <p:sp>
          <p:nvSpPr>
            <p:cNvPr id="323" name="Google Shape;323;p7"/>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7"/>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25" name="Google Shape;325;p7"/>
          <p:cNvGrpSpPr/>
          <p:nvPr/>
        </p:nvGrpSpPr>
        <p:grpSpPr>
          <a:xfrm rot="2821387">
            <a:off x="17543432" y="-4980272"/>
            <a:ext cx="3240377" cy="10934750"/>
            <a:chOff x="0" y="-38100"/>
            <a:chExt cx="853433" cy="2879934"/>
          </a:xfrm>
        </p:grpSpPr>
        <p:sp>
          <p:nvSpPr>
            <p:cNvPr id="326" name="Google Shape;326;p7"/>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7" name="Google Shape;327;p7"/>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28" name="Google Shape;328;p7"/>
          <p:cNvGrpSpPr/>
          <p:nvPr/>
        </p:nvGrpSpPr>
        <p:grpSpPr>
          <a:xfrm>
            <a:off x="12908415" y="2427078"/>
            <a:ext cx="5170035" cy="7074109"/>
            <a:chOff x="0" y="0"/>
            <a:chExt cx="812800" cy="1112146"/>
          </a:xfrm>
        </p:grpSpPr>
        <p:sp>
          <p:nvSpPr>
            <p:cNvPr id="329" name="Google Shape;329;p7"/>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0" name="Google Shape;330;p7"/>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331" name="Google Shape;331;p7"/>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7"/>
          <p:cNvSpPr txBox="1"/>
          <p:nvPr/>
        </p:nvSpPr>
        <p:spPr>
          <a:xfrm>
            <a:off x="1028700" y="1143000"/>
            <a:ext cx="12088921" cy="2308324"/>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QUY MÔ VÀ LĨNH VỰC KINH DOANH</a:t>
            </a:r>
            <a:endParaRPr/>
          </a:p>
        </p:txBody>
      </p:sp>
      <p:sp>
        <p:nvSpPr>
          <p:cNvPr id="333" name="Google Shape;333;p7"/>
          <p:cNvSpPr txBox="1"/>
          <p:nvPr/>
        </p:nvSpPr>
        <p:spPr>
          <a:xfrm>
            <a:off x="1028700" y="3516007"/>
            <a:ext cx="9714878" cy="3940181"/>
          </a:xfrm>
          <a:prstGeom prst="rect">
            <a:avLst/>
          </a:prstGeom>
          <a:noFill/>
          <a:ln>
            <a:noFill/>
          </a:ln>
        </p:spPr>
        <p:txBody>
          <a:bodyPr anchorCtr="0" anchor="t" bIns="0" lIns="0" spcFirstLastPara="1" rIns="0" wrap="square" tIns="0">
            <a:spAutoFit/>
          </a:bodyPr>
          <a:lstStyle/>
          <a:p>
            <a:pPr indent="-237490" lvl="1" marL="474979" marR="0" rtl="0" algn="just">
              <a:lnSpc>
                <a:spcPct val="140018"/>
              </a:lnSpc>
              <a:spcBef>
                <a:spcPts val="0"/>
              </a:spcBef>
              <a:spcAft>
                <a:spcPts val="0"/>
              </a:spcAft>
              <a:buClr>
                <a:srgbClr val="FFFFFF"/>
              </a:buClr>
              <a:buSzPts val="2199"/>
              <a:buFont typeface="Arial"/>
              <a:buChar char="•"/>
            </a:pPr>
            <a:r>
              <a:rPr b="0" i="0" lang="en-GB" sz="2199" u="none" cap="none" strike="noStrike">
                <a:solidFill>
                  <a:srgbClr val="FFFFFF"/>
                </a:solidFill>
                <a:latin typeface="Arial"/>
                <a:ea typeface="Arial"/>
                <a:cs typeface="Arial"/>
                <a:sym typeface="Arial"/>
              </a:rPr>
              <a:t>Quy mô: Hơn 2.100 cửa hàng (5/2025).</a:t>
            </a:r>
            <a:endParaRPr/>
          </a:p>
          <a:p>
            <a:pPr indent="0" lvl="0" marL="0" marR="0" rtl="0" algn="just">
              <a:lnSpc>
                <a:spcPct val="140018"/>
              </a:lnSpc>
              <a:spcBef>
                <a:spcPts val="0"/>
              </a:spcBef>
              <a:spcAft>
                <a:spcPts val="0"/>
              </a:spcAft>
              <a:buNone/>
            </a:pPr>
            <a:r>
              <a:t/>
            </a:r>
            <a:endParaRPr sz="2199">
              <a:solidFill>
                <a:srgbClr val="FFFFFF"/>
              </a:solidFill>
              <a:latin typeface="Arial"/>
              <a:ea typeface="Arial"/>
              <a:cs typeface="Arial"/>
              <a:sym typeface="Arial"/>
            </a:endParaRPr>
          </a:p>
          <a:p>
            <a:pPr indent="-237490" lvl="1" marL="474979" marR="0" rtl="0" algn="just">
              <a:lnSpc>
                <a:spcPct val="140018"/>
              </a:lnSpc>
              <a:spcBef>
                <a:spcPts val="0"/>
              </a:spcBef>
              <a:spcAft>
                <a:spcPts val="0"/>
              </a:spcAft>
              <a:buClr>
                <a:srgbClr val="FFFFFF"/>
              </a:buClr>
              <a:buSzPts val="2199"/>
              <a:buFont typeface="Arial"/>
              <a:buChar char="•"/>
            </a:pPr>
            <a:r>
              <a:rPr b="0" i="0" lang="en-GB" sz="2199" u="none" cap="none" strike="noStrike">
                <a:solidFill>
                  <a:srgbClr val="FFFFFF"/>
                </a:solidFill>
                <a:latin typeface="Arial"/>
                <a:ea typeface="Arial"/>
                <a:cs typeface="Arial"/>
                <a:sym typeface="Arial"/>
              </a:rPr>
              <a:t>Lĩnh vực chính: Bán lẻ thực phẩm tươi sống, thực phẩm công nghệ và nhu yếu phẩm.</a:t>
            </a:r>
            <a:endParaRPr/>
          </a:p>
          <a:p>
            <a:pPr indent="0" lvl="0" marL="0" marR="0" rtl="0" algn="just">
              <a:lnSpc>
                <a:spcPct val="140018"/>
              </a:lnSpc>
              <a:spcBef>
                <a:spcPts val="0"/>
              </a:spcBef>
              <a:spcAft>
                <a:spcPts val="0"/>
              </a:spcAft>
              <a:buNone/>
            </a:pPr>
            <a:r>
              <a:t/>
            </a:r>
            <a:endParaRPr sz="2199">
              <a:solidFill>
                <a:srgbClr val="FFFFFF"/>
              </a:solidFill>
              <a:latin typeface="Arial"/>
              <a:ea typeface="Arial"/>
              <a:cs typeface="Arial"/>
              <a:sym typeface="Arial"/>
            </a:endParaRPr>
          </a:p>
          <a:p>
            <a:pPr indent="-237490" lvl="1" marL="474979" marR="0" rtl="0" algn="just">
              <a:lnSpc>
                <a:spcPct val="140018"/>
              </a:lnSpc>
              <a:spcBef>
                <a:spcPts val="0"/>
              </a:spcBef>
              <a:spcAft>
                <a:spcPts val="0"/>
              </a:spcAft>
              <a:buClr>
                <a:srgbClr val="FFFFFF"/>
              </a:buClr>
              <a:buSzPts val="2199"/>
              <a:buFont typeface="Arial"/>
              <a:buChar char="•"/>
            </a:pPr>
            <a:r>
              <a:rPr b="0" i="0" lang="en-GB" sz="2199" u="none" cap="none" strike="noStrike">
                <a:solidFill>
                  <a:srgbClr val="FFFFFF"/>
                </a:solidFill>
                <a:latin typeface="Arial"/>
                <a:ea typeface="Arial"/>
                <a:cs typeface="Arial"/>
                <a:sym typeface="Arial"/>
              </a:rPr>
              <a:t>Mô hình: Chuỗi siêu thị mini.</a:t>
            </a:r>
            <a:endParaRPr/>
          </a:p>
          <a:p>
            <a:pPr indent="0" lvl="0" marL="0" marR="0" rtl="0" algn="just">
              <a:lnSpc>
                <a:spcPct val="140018"/>
              </a:lnSpc>
              <a:spcBef>
                <a:spcPts val="0"/>
              </a:spcBef>
              <a:spcAft>
                <a:spcPts val="0"/>
              </a:spcAft>
              <a:buNone/>
            </a:pPr>
            <a:r>
              <a:t/>
            </a:r>
            <a:endParaRPr sz="2199">
              <a:solidFill>
                <a:srgbClr val="FFFFFF"/>
              </a:solidFill>
              <a:latin typeface="Arial"/>
              <a:ea typeface="Arial"/>
              <a:cs typeface="Arial"/>
              <a:sym typeface="Arial"/>
            </a:endParaRPr>
          </a:p>
          <a:p>
            <a:pPr indent="-237490" lvl="1" marL="474979" marR="0" rtl="0" algn="just">
              <a:lnSpc>
                <a:spcPct val="140018"/>
              </a:lnSpc>
              <a:spcBef>
                <a:spcPts val="0"/>
              </a:spcBef>
              <a:spcAft>
                <a:spcPts val="0"/>
              </a:spcAft>
              <a:buClr>
                <a:srgbClr val="FFFFFF"/>
              </a:buClr>
              <a:buSzPts val="2199"/>
              <a:buFont typeface="Arial"/>
              <a:buChar char="•"/>
            </a:pPr>
            <a:r>
              <a:rPr b="0" i="0" lang="en-GB" sz="2199" u="none" cap="none" strike="noStrike">
                <a:solidFill>
                  <a:srgbClr val="FFFFFF"/>
                </a:solidFill>
                <a:latin typeface="Arial"/>
                <a:ea typeface="Arial"/>
                <a:cs typeface="Arial"/>
                <a:sym typeface="Arial"/>
              </a:rPr>
              <a:t>Sản phẩm đa dạng: Hơn 3.000 mặt hàng.</a:t>
            </a:r>
            <a:endParaRPr/>
          </a:p>
          <a:p>
            <a:pPr indent="0" lvl="0" marL="0" marR="0" rtl="0" algn="just">
              <a:lnSpc>
                <a:spcPct val="140018"/>
              </a:lnSpc>
              <a:spcBef>
                <a:spcPts val="0"/>
              </a:spcBef>
              <a:spcAft>
                <a:spcPts val="0"/>
              </a:spcAft>
              <a:buNone/>
            </a:pPr>
            <a:r>
              <a:t/>
            </a:r>
            <a:endParaRPr sz="2199">
              <a:solidFill>
                <a:srgbClr val="FFFFFF"/>
              </a:solidFill>
              <a:latin typeface="Arial"/>
              <a:ea typeface="Arial"/>
              <a:cs typeface="Arial"/>
              <a:sym typeface="Arial"/>
            </a:endParaRPr>
          </a:p>
          <a:p>
            <a:pPr indent="-237490" lvl="1" marL="474979" marR="0" rtl="0" algn="just">
              <a:lnSpc>
                <a:spcPct val="140018"/>
              </a:lnSpc>
              <a:spcBef>
                <a:spcPts val="0"/>
              </a:spcBef>
              <a:spcAft>
                <a:spcPts val="0"/>
              </a:spcAft>
              <a:buClr>
                <a:srgbClr val="FFFFFF"/>
              </a:buClr>
              <a:buSzPts val="2199"/>
              <a:buFont typeface="Arial"/>
              <a:buChar char="•"/>
            </a:pPr>
            <a:r>
              <a:rPr b="0" i="0" lang="en-GB" sz="2199" u="none" cap="none" strike="noStrike">
                <a:solidFill>
                  <a:srgbClr val="FFFFFF"/>
                </a:solidFill>
                <a:latin typeface="Arial"/>
                <a:ea typeface="Arial"/>
                <a:cs typeface="Arial"/>
                <a:sym typeface="Arial"/>
              </a:rPr>
              <a:t>Khu vực hoạt động: Trải dài từ Thanh Hóa vào Cà Mau.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337" name="Shape 337"/>
        <p:cNvGrpSpPr/>
        <p:nvPr/>
      </p:nvGrpSpPr>
      <p:grpSpPr>
        <a:xfrm>
          <a:off x="0" y="0"/>
          <a:ext cx="0" cy="0"/>
          <a:chOff x="0" y="0"/>
          <a:chExt cx="0" cy="0"/>
        </a:xfrm>
      </p:grpSpPr>
      <p:grpSp>
        <p:nvGrpSpPr>
          <p:cNvPr id="338" name="Google Shape;338;p8"/>
          <p:cNvGrpSpPr/>
          <p:nvPr/>
        </p:nvGrpSpPr>
        <p:grpSpPr>
          <a:xfrm rot="4128451">
            <a:off x="9128684" y="4425178"/>
            <a:ext cx="3086100" cy="10934750"/>
            <a:chOff x="0" y="-38100"/>
            <a:chExt cx="812800" cy="2879934"/>
          </a:xfrm>
        </p:grpSpPr>
        <p:sp>
          <p:nvSpPr>
            <p:cNvPr id="339" name="Google Shape;339;p8"/>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8"/>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41" name="Google Shape;341;p8"/>
          <p:cNvGrpSpPr/>
          <p:nvPr/>
        </p:nvGrpSpPr>
        <p:grpSpPr>
          <a:xfrm rot="5400000">
            <a:off x="3397883" y="5333975"/>
            <a:ext cx="3086100" cy="10934750"/>
            <a:chOff x="0" y="-38100"/>
            <a:chExt cx="812800" cy="2879934"/>
          </a:xfrm>
        </p:grpSpPr>
        <p:sp>
          <p:nvSpPr>
            <p:cNvPr id="342" name="Google Shape;342;p8"/>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8"/>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44" name="Google Shape;344;p8"/>
          <p:cNvGrpSpPr/>
          <p:nvPr/>
        </p:nvGrpSpPr>
        <p:grpSpPr>
          <a:xfrm rot="2821387">
            <a:off x="17543432" y="-4980272"/>
            <a:ext cx="3240377" cy="10934750"/>
            <a:chOff x="0" y="-38100"/>
            <a:chExt cx="853433" cy="2879934"/>
          </a:xfrm>
        </p:grpSpPr>
        <p:sp>
          <p:nvSpPr>
            <p:cNvPr id="345" name="Google Shape;345;p8"/>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8"/>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47" name="Google Shape;347;p8"/>
          <p:cNvGrpSpPr/>
          <p:nvPr/>
        </p:nvGrpSpPr>
        <p:grpSpPr>
          <a:xfrm>
            <a:off x="12908415" y="2427078"/>
            <a:ext cx="5170035" cy="7074109"/>
            <a:chOff x="0" y="0"/>
            <a:chExt cx="812800" cy="1112146"/>
          </a:xfrm>
        </p:grpSpPr>
        <p:sp>
          <p:nvSpPr>
            <p:cNvPr id="348" name="Google Shape;348;p8"/>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8"/>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350" name="Google Shape;350;p8"/>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8"/>
          <p:cNvSpPr txBox="1"/>
          <p:nvPr/>
        </p:nvSpPr>
        <p:spPr>
          <a:xfrm>
            <a:off x="1028700" y="1143000"/>
            <a:ext cx="12088921" cy="1154162"/>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THÀNH TỰU NỔI BẬT</a:t>
            </a:r>
            <a:endParaRPr/>
          </a:p>
        </p:txBody>
      </p:sp>
      <p:sp>
        <p:nvSpPr>
          <p:cNvPr id="352" name="Google Shape;352;p8"/>
          <p:cNvSpPr txBox="1"/>
          <p:nvPr/>
        </p:nvSpPr>
        <p:spPr>
          <a:xfrm>
            <a:off x="1028700" y="3040380"/>
            <a:ext cx="11187295" cy="4000326"/>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lang="en-GB" sz="2499">
                <a:solidFill>
                  <a:srgbClr val="FFFFFF"/>
                </a:solidFill>
                <a:latin typeface="Arial"/>
                <a:ea typeface="Arial"/>
                <a:cs typeface="Arial"/>
                <a:sym typeface="Arial"/>
              </a:rPr>
              <a:t>Tài chính:</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Đã có lợi nhuận cấp công ty (2024).</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Doanh thu và doanh thu/cửa hàng tăng trưởng ấn tượng.</a:t>
            </a:r>
            <a:endParaRPr/>
          </a:p>
          <a:p>
            <a:pPr indent="0" lvl="0" marL="0" marR="0" rtl="0" algn="just">
              <a:lnSpc>
                <a:spcPct val="140016"/>
              </a:lnSpc>
              <a:spcBef>
                <a:spcPts val="0"/>
              </a:spcBef>
              <a:spcAft>
                <a:spcPts val="0"/>
              </a:spcAft>
              <a:buNone/>
            </a:pPr>
            <a:r>
              <a:t/>
            </a:r>
            <a:endParaRPr sz="2499">
              <a:solidFill>
                <a:srgbClr val="FFFFFF"/>
              </a:solidFill>
              <a:latin typeface="Arial"/>
              <a:ea typeface="Arial"/>
              <a:cs typeface="Arial"/>
              <a:sym typeface="Arial"/>
            </a:endParaRPr>
          </a:p>
          <a:p>
            <a:pPr indent="0" lvl="0" marL="0" marR="0" rtl="0" algn="just">
              <a:lnSpc>
                <a:spcPct val="140016"/>
              </a:lnSpc>
              <a:spcBef>
                <a:spcPts val="0"/>
              </a:spcBef>
              <a:spcAft>
                <a:spcPts val="0"/>
              </a:spcAft>
              <a:buNone/>
            </a:pPr>
            <a:r>
              <a:rPr lang="en-GB" sz="2499">
                <a:solidFill>
                  <a:srgbClr val="FFFFFF"/>
                </a:solidFill>
                <a:latin typeface="Arial"/>
                <a:ea typeface="Arial"/>
                <a:cs typeface="Arial"/>
                <a:sym typeface="Arial"/>
              </a:rPr>
              <a:t>Đổi mới &amp; Vận hành:</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Tập trung mạnh vào chất lượng và an toàn thực phẩm.</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Chiến lược "bao vây" chợ truyền thống, tiện lợi cho khách hàng.</a:t>
            </a:r>
            <a:endParaRPr/>
          </a:p>
          <a:p>
            <a:pPr indent="-269873" lvl="1" marL="539748" marR="0" rtl="0" algn="just">
              <a:lnSpc>
                <a:spcPct val="140016"/>
              </a:lnSpc>
              <a:spcBef>
                <a:spcPts val="0"/>
              </a:spcBef>
              <a:spcAft>
                <a:spcPts val="0"/>
              </a:spcAft>
              <a:buClr>
                <a:srgbClr val="FFFFFF"/>
              </a:buClr>
              <a:buSzPts val="2499"/>
              <a:buFont typeface="Arial"/>
              <a:buChar char="•"/>
            </a:pPr>
            <a:r>
              <a:rPr b="0" i="0" lang="en-GB" sz="2499" u="none" cap="none" strike="noStrike">
                <a:solidFill>
                  <a:srgbClr val="FFFFFF"/>
                </a:solidFill>
                <a:latin typeface="Arial"/>
                <a:ea typeface="Arial"/>
                <a:cs typeface="Arial"/>
                <a:sym typeface="Arial"/>
              </a:rPr>
              <a:t>Ứng dụng công nghệ 4.0 vào vận hành (dự đoán sức mua, giảm thất thoát xuống 0,04%).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5C0C"/>
        </a:solidFill>
      </p:bgPr>
    </p:bg>
    <p:spTree>
      <p:nvGrpSpPr>
        <p:cNvPr id="356" name="Shape 356"/>
        <p:cNvGrpSpPr/>
        <p:nvPr/>
      </p:nvGrpSpPr>
      <p:grpSpPr>
        <a:xfrm>
          <a:off x="0" y="0"/>
          <a:ext cx="0" cy="0"/>
          <a:chOff x="0" y="0"/>
          <a:chExt cx="0" cy="0"/>
        </a:xfrm>
      </p:grpSpPr>
      <p:grpSp>
        <p:nvGrpSpPr>
          <p:cNvPr id="357" name="Google Shape;357;p9"/>
          <p:cNvGrpSpPr/>
          <p:nvPr/>
        </p:nvGrpSpPr>
        <p:grpSpPr>
          <a:xfrm rot="4128451">
            <a:off x="9128684" y="4425178"/>
            <a:ext cx="3086100" cy="10934750"/>
            <a:chOff x="0" y="-38100"/>
            <a:chExt cx="812800" cy="2879934"/>
          </a:xfrm>
        </p:grpSpPr>
        <p:sp>
          <p:nvSpPr>
            <p:cNvPr id="358" name="Google Shape;358;p9"/>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9"/>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60" name="Google Shape;360;p9"/>
          <p:cNvGrpSpPr/>
          <p:nvPr/>
        </p:nvGrpSpPr>
        <p:grpSpPr>
          <a:xfrm rot="5400000">
            <a:off x="3397883" y="5333975"/>
            <a:ext cx="3086100" cy="10934750"/>
            <a:chOff x="0" y="-38100"/>
            <a:chExt cx="812800" cy="2879934"/>
          </a:xfrm>
        </p:grpSpPr>
        <p:sp>
          <p:nvSpPr>
            <p:cNvPr id="361" name="Google Shape;361;p9"/>
            <p:cNvSpPr/>
            <p:nvPr/>
          </p:nvSpPr>
          <p:spPr>
            <a:xfrm>
              <a:off x="0" y="0"/>
              <a:ext cx="812800" cy="2841834"/>
            </a:xfrm>
            <a:custGeom>
              <a:rect b="b" l="l" r="r" t="t"/>
              <a:pathLst>
                <a:path extrusionOk="0" h="2841834" w="812800">
                  <a:moveTo>
                    <a:pt x="0" y="0"/>
                  </a:moveTo>
                  <a:lnTo>
                    <a:pt x="812800" y="0"/>
                  </a:lnTo>
                  <a:lnTo>
                    <a:pt x="812800"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9"/>
            <p:cNvSpPr txBox="1"/>
            <p:nvPr/>
          </p:nvSpPr>
          <p:spPr>
            <a:xfrm>
              <a:off x="0" y="-38100"/>
              <a:ext cx="812800"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63" name="Google Shape;363;p9"/>
          <p:cNvGrpSpPr/>
          <p:nvPr/>
        </p:nvGrpSpPr>
        <p:grpSpPr>
          <a:xfrm rot="2821387">
            <a:off x="17543432" y="-4980272"/>
            <a:ext cx="3240377" cy="10934750"/>
            <a:chOff x="0" y="-38100"/>
            <a:chExt cx="853433" cy="2879934"/>
          </a:xfrm>
        </p:grpSpPr>
        <p:sp>
          <p:nvSpPr>
            <p:cNvPr id="364" name="Google Shape;364;p9"/>
            <p:cNvSpPr/>
            <p:nvPr/>
          </p:nvSpPr>
          <p:spPr>
            <a:xfrm>
              <a:off x="0" y="0"/>
              <a:ext cx="853433" cy="2841834"/>
            </a:xfrm>
            <a:custGeom>
              <a:rect b="b" l="l" r="r" t="t"/>
              <a:pathLst>
                <a:path extrusionOk="0" h="2841834" w="853433">
                  <a:moveTo>
                    <a:pt x="0" y="0"/>
                  </a:moveTo>
                  <a:lnTo>
                    <a:pt x="853433" y="0"/>
                  </a:lnTo>
                  <a:lnTo>
                    <a:pt x="853433" y="2841834"/>
                  </a:lnTo>
                  <a:lnTo>
                    <a:pt x="0" y="2841834"/>
                  </a:ln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9"/>
            <p:cNvSpPr txBox="1"/>
            <p:nvPr/>
          </p:nvSpPr>
          <p:spPr>
            <a:xfrm>
              <a:off x="0" y="-38100"/>
              <a:ext cx="853433" cy="28799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66" name="Google Shape;366;p9"/>
          <p:cNvGrpSpPr/>
          <p:nvPr/>
        </p:nvGrpSpPr>
        <p:grpSpPr>
          <a:xfrm>
            <a:off x="12908415" y="2427078"/>
            <a:ext cx="5170035" cy="7074109"/>
            <a:chOff x="0" y="0"/>
            <a:chExt cx="812800" cy="1112146"/>
          </a:xfrm>
        </p:grpSpPr>
        <p:sp>
          <p:nvSpPr>
            <p:cNvPr id="367" name="Google Shape;367;p9"/>
            <p:cNvSpPr/>
            <p:nvPr/>
          </p:nvSpPr>
          <p:spPr>
            <a:xfrm>
              <a:off x="0" y="0"/>
              <a:ext cx="812800" cy="1112146"/>
            </a:xfrm>
            <a:custGeom>
              <a:rect b="b" l="l" r="r" t="t"/>
              <a:pathLst>
                <a:path extrusionOk="0" h="1112146" w="812800">
                  <a:moveTo>
                    <a:pt x="406400" y="0"/>
                  </a:moveTo>
                  <a:cubicBezTo>
                    <a:pt x="181951" y="0"/>
                    <a:pt x="0" y="248962"/>
                    <a:pt x="0" y="556073"/>
                  </a:cubicBezTo>
                  <a:cubicBezTo>
                    <a:pt x="0" y="863184"/>
                    <a:pt x="181951" y="1112146"/>
                    <a:pt x="406400" y="1112146"/>
                  </a:cubicBezTo>
                  <a:cubicBezTo>
                    <a:pt x="630849" y="1112146"/>
                    <a:pt x="812800" y="863184"/>
                    <a:pt x="812800" y="556073"/>
                  </a:cubicBezTo>
                  <a:cubicBezTo>
                    <a:pt x="812800" y="248962"/>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9"/>
            <p:cNvSpPr txBox="1"/>
            <p:nvPr/>
          </p:nvSpPr>
          <p:spPr>
            <a:xfrm>
              <a:off x="76200" y="66164"/>
              <a:ext cx="660400" cy="9417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369" name="Google Shape;369;p9"/>
          <p:cNvSpPr/>
          <p:nvPr/>
        </p:nvSpPr>
        <p:spPr>
          <a:xfrm>
            <a:off x="13117621" y="2677989"/>
            <a:ext cx="4751624" cy="6535453"/>
          </a:xfrm>
          <a:custGeom>
            <a:rect b="b" l="l" r="r" t="t"/>
            <a:pathLst>
              <a:path extrusionOk="0" h="1117937" w="812800">
                <a:moveTo>
                  <a:pt x="406400" y="0"/>
                </a:moveTo>
                <a:cubicBezTo>
                  <a:pt x="181951" y="0"/>
                  <a:pt x="0" y="250259"/>
                  <a:pt x="0" y="558968"/>
                </a:cubicBezTo>
                <a:cubicBezTo>
                  <a:pt x="0" y="867678"/>
                  <a:pt x="181951" y="1117937"/>
                  <a:pt x="406400" y="1117937"/>
                </a:cubicBezTo>
                <a:cubicBezTo>
                  <a:pt x="630849" y="1117937"/>
                  <a:pt x="812800" y="867678"/>
                  <a:pt x="812800" y="558968"/>
                </a:cubicBezTo>
                <a:cubicBezTo>
                  <a:pt x="812800" y="250259"/>
                  <a:pt x="630849" y="0"/>
                  <a:pt x="406400" y="0"/>
                </a:cubicBezTo>
                <a:close/>
              </a:path>
            </a:pathLst>
          </a:custGeom>
          <a:blipFill rotWithShape="1">
            <a:blip r:embed="rId3">
              <a:alphaModFix/>
            </a:blip>
            <a:stretch>
              <a:fillRect b="0" l="-89405" r="-27330" t="0"/>
            </a:stretch>
          </a:blipFill>
          <a:ln cap="sq" cmpd="sng" w="190500">
            <a:solidFill>
              <a:srgbClr val="305C0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70" name="Google Shape;370;p9"/>
          <p:cNvGrpSpPr/>
          <p:nvPr/>
        </p:nvGrpSpPr>
        <p:grpSpPr>
          <a:xfrm>
            <a:off x="1028700" y="8219132"/>
            <a:ext cx="271755" cy="271755"/>
            <a:chOff x="0" y="0"/>
            <a:chExt cx="812800" cy="812800"/>
          </a:xfrm>
        </p:grpSpPr>
        <p:sp>
          <p:nvSpPr>
            <p:cNvPr id="371" name="Google Shape;37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73" name="Google Shape;373;p9"/>
          <p:cNvGrpSpPr/>
          <p:nvPr/>
        </p:nvGrpSpPr>
        <p:grpSpPr>
          <a:xfrm>
            <a:off x="1484265" y="8219132"/>
            <a:ext cx="271755" cy="271755"/>
            <a:chOff x="0" y="0"/>
            <a:chExt cx="812800" cy="812800"/>
          </a:xfrm>
        </p:grpSpPr>
        <p:sp>
          <p:nvSpPr>
            <p:cNvPr id="374" name="Google Shape;37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0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376" name="Google Shape;376;p9"/>
          <p:cNvGrpSpPr/>
          <p:nvPr/>
        </p:nvGrpSpPr>
        <p:grpSpPr>
          <a:xfrm>
            <a:off x="1940019" y="8219132"/>
            <a:ext cx="271755" cy="271755"/>
            <a:chOff x="0" y="0"/>
            <a:chExt cx="812800" cy="812800"/>
          </a:xfrm>
        </p:grpSpPr>
        <p:sp>
          <p:nvSpPr>
            <p:cNvPr id="377" name="Google Shape;37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CE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grpSp>
      <p:sp>
        <p:nvSpPr>
          <p:cNvPr id="379" name="Google Shape;379;p9"/>
          <p:cNvSpPr txBox="1"/>
          <p:nvPr/>
        </p:nvSpPr>
        <p:spPr>
          <a:xfrm>
            <a:off x="1028700" y="1143000"/>
            <a:ext cx="11188871" cy="3552269"/>
          </a:xfrm>
          <a:prstGeom prst="rect">
            <a:avLst/>
          </a:prstGeom>
          <a:noFill/>
          <a:ln>
            <a:noFill/>
          </a:ln>
        </p:spPr>
        <p:txBody>
          <a:bodyPr anchorCtr="0" anchor="t" bIns="0" lIns="0" spcFirstLastPara="1" rIns="0" wrap="square" tIns="0">
            <a:spAutoFit/>
          </a:bodyPr>
          <a:lstStyle/>
          <a:p>
            <a:pPr indent="0" lvl="0" marL="0" marR="0" rtl="0" algn="l">
              <a:lnSpc>
                <a:spcPct val="103997"/>
              </a:lnSpc>
              <a:spcBef>
                <a:spcPts val="0"/>
              </a:spcBef>
              <a:spcAft>
                <a:spcPts val="0"/>
              </a:spcAft>
              <a:buNone/>
            </a:pPr>
            <a:r>
              <a:rPr b="1" lang="en-GB" sz="8681">
                <a:solidFill>
                  <a:srgbClr val="F2CE3C"/>
                </a:solidFill>
                <a:latin typeface="Arial"/>
                <a:ea typeface="Arial"/>
                <a:cs typeface="Arial"/>
                <a:sym typeface="Arial"/>
              </a:rPr>
              <a:t>CƠ CẤU TỔ CHỨC VÀ HOẠT ĐỘNG KINH DOANH</a:t>
            </a:r>
            <a:endParaRPr/>
          </a:p>
        </p:txBody>
      </p:sp>
      <p:sp>
        <p:nvSpPr>
          <p:cNvPr id="380" name="Google Shape;380;p9"/>
          <p:cNvSpPr txBox="1"/>
          <p:nvPr/>
        </p:nvSpPr>
        <p:spPr>
          <a:xfrm>
            <a:off x="1028700" y="5070758"/>
            <a:ext cx="10351616" cy="38925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300">
                <a:solidFill>
                  <a:srgbClr val="FFFFFF"/>
                </a:solidFill>
                <a:latin typeface="Arial"/>
                <a:ea typeface="Arial"/>
                <a:cs typeface="Arial"/>
                <a:sym typeface="Arial"/>
              </a:rPr>
              <a:t>Cơ cấu tổ chức</a:t>
            </a:r>
            <a:endParaRPr/>
          </a:p>
        </p:txBody>
      </p:sp>
      <p:sp>
        <p:nvSpPr>
          <p:cNvPr id="381" name="Google Shape;381;p9"/>
          <p:cNvSpPr txBox="1"/>
          <p:nvPr/>
        </p:nvSpPr>
        <p:spPr>
          <a:xfrm>
            <a:off x="1028700" y="5727839"/>
            <a:ext cx="10351616" cy="38925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GB" sz="2300">
                <a:solidFill>
                  <a:srgbClr val="FFFFFF"/>
                </a:solidFill>
                <a:latin typeface="Arial"/>
                <a:ea typeface="Arial"/>
                <a:cs typeface="Arial"/>
                <a:sym typeface="Arial"/>
              </a:rPr>
              <a:t>Hoạt động kinh doanh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